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266" r:id="rId6"/>
    <p:sldId id="294" r:id="rId7"/>
    <p:sldId id="295" r:id="rId8"/>
    <p:sldId id="291" r:id="rId9"/>
    <p:sldId id="269" r:id="rId1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4730" autoAdjust="0"/>
  </p:normalViewPr>
  <p:slideViewPr>
    <p:cSldViewPr>
      <p:cViewPr>
        <p:scale>
          <a:sx n="100" d="100"/>
          <a:sy n="100" d="100"/>
        </p:scale>
        <p:origin x="-33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6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DC95C-9458-4480-92A7-007CCE7D95C2}" type="datetimeFigureOut">
              <a:rPr lang="en-GB" smtClean="0"/>
              <a:t>02/10/2013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21ECA-648B-4C8D-AC94-F95B42BEF6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410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E53A0-2FA4-489E-9B08-13855BB5ECFB}" type="datetimeFigureOut">
              <a:rPr lang="en-GB"/>
              <a:pPr>
                <a:defRPr/>
              </a:pPr>
              <a:t>02/10/2013</a:t>
            </a:fld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AA299-BBE6-4975-B1EE-8E2C040B890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07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857B-F517-4E97-BE6D-403C3E6F031B}" type="datetimeFigureOut">
              <a:rPr lang="en-GB"/>
              <a:pPr>
                <a:defRPr/>
              </a:pPr>
              <a:t>02/10/2013</a:t>
            </a:fld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FD3AD-E135-4982-9902-0D515D35569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0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714"/>
            <a:ext cx="2057400" cy="52894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714"/>
            <a:ext cx="6019800" cy="5289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D1C7F-718F-4A3F-92D3-E10D4D5C5D74}" type="datetimeFigureOut">
              <a:rPr lang="en-GB"/>
              <a:pPr>
                <a:defRPr/>
              </a:pPr>
              <a:t>02/10/2013</a:t>
            </a:fld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A21D5-437F-4CCE-908E-9A681C8BE1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5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88D48-E6F6-4BA2-8845-8F19C3A50777}" type="datetimeFigureOut">
              <a:rPr lang="en-GB"/>
              <a:pPr>
                <a:defRPr/>
              </a:pPr>
              <a:t>02/10/2013</a:t>
            </a:fld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3B39B-D3D5-438B-BF58-3D1FBC5DD3C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61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94C2C-42EF-436C-A185-0C06FDF63707}" type="datetimeFigureOut">
              <a:rPr lang="en-GB"/>
              <a:pPr>
                <a:defRPr/>
              </a:pPr>
              <a:t>02/10/2013</a:t>
            </a:fld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9A0D0-F13A-42EE-92AF-6327A7D545A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97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4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4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FD851-EE0F-4CE5-A5C9-4BED187B4563}" type="datetimeFigureOut">
              <a:rPr lang="en-GB"/>
              <a:pPr>
                <a:defRPr/>
              </a:pPr>
              <a:t>02/10/2013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F77B0-DB49-4C08-B008-A3172303CB3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20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6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708920"/>
            <a:ext cx="4040188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11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708920"/>
            <a:ext cx="4041775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667DC-26A0-4CD9-A0B1-576F65827028}" type="datetimeFigureOut">
              <a:rPr lang="en-GB"/>
              <a:pPr>
                <a:defRPr/>
              </a:pPr>
              <a:t>02/10/2013</a:t>
            </a:fld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62660-2212-46A8-8C43-B2745F2A285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60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CDFEC-7A45-400E-B145-DFC6100207CE}" type="datetimeFigureOut">
              <a:rPr lang="en-GB"/>
              <a:pPr>
                <a:defRPr/>
              </a:pPr>
              <a:t>02/10/2013</a:t>
            </a:fld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271B0-D226-49E3-B03D-3D48DD3CE5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55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B98C6-0FC6-4168-9AD3-8452B0AFDCB5}" type="datetimeFigureOut">
              <a:rPr lang="en-GB"/>
              <a:pPr>
                <a:defRPr/>
              </a:pPr>
              <a:t>02/10/2013</a:t>
            </a:fld>
            <a:endParaRPr lang="en-GB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DE79A-3011-4E12-A117-32B5F78CBD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77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6" y="1052736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1052738"/>
            <a:ext cx="5111751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916834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8FE96-9D54-4927-B3D8-4DD4F16B2B09}" type="datetimeFigureOut">
              <a:rPr lang="en-GB"/>
              <a:pPr>
                <a:defRPr/>
              </a:pPr>
              <a:t>02/10/2013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D89E4-0139-402B-8B0B-F5879A9F80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60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4705"/>
            <a:ext cx="5486400" cy="396287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79C29-2929-451E-A89A-A688B3F7EEB2}" type="datetimeFigureOut">
              <a:rPr lang="en-GB"/>
              <a:pPr>
                <a:defRPr/>
              </a:pPr>
              <a:t>02/10/2013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E8862-3B35-467B-9F87-9BEB59F356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56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81075"/>
            <a:ext cx="8229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16F744-B155-47F9-AAA1-F67B71E851A9}" type="datetimeFigureOut">
              <a:rPr lang="en-GB"/>
              <a:pPr>
                <a:defRPr/>
              </a:pPr>
              <a:t>02/10/2013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C6A91E-C029-4780-BBCE-CCA169179D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2" name="Picture 4" descr="L:\Templates and Logos\swirl_transparent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7" y="188915"/>
            <a:ext cx="7207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:\Templates and Logos\better together\better-together_trans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343847"/>
            <a:ext cx="2130645" cy="36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L:\Templates and Logos\BSMHFT-logo_transp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8916"/>
            <a:ext cx="3561109" cy="50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Things to Consider When Working with a Deaf Service User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1" u="sng" dirty="0" smtClean="0"/>
              <a:t>Prevalence of mental health in deaf population</a:t>
            </a:r>
          </a:p>
          <a:p>
            <a:pPr marL="0" indent="0">
              <a:buNone/>
            </a:pPr>
            <a:endParaRPr lang="en-GB" sz="1600" b="1" u="sng" dirty="0" smtClean="0"/>
          </a:p>
          <a:p>
            <a:pPr marL="0" indent="0">
              <a:buNone/>
            </a:pPr>
            <a:r>
              <a:rPr lang="en-GB" sz="1600" dirty="0" smtClean="0"/>
              <a:t>¼ of the whole population have mental health problems.  Deaf people are almost twice as likely to experience mental health problems (40% -TEA report)</a:t>
            </a: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600" dirty="0" smtClean="0"/>
              <a:t>There are increased emotional/behavioural disorders. More PDs.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Comparable rates of schizophrenia but have more visual hallucinations. Prelingually Deaf have more tactile and visual hallucinations, a feeling of being spoken to, lips moving, hands signing. Others have some auditory. Tactile can be explained as a person’s perception of a voice.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3092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Things to Consider When Working with a Deaf Service </a:t>
            </a:r>
            <a:r>
              <a:rPr lang="en-GB" sz="3200" dirty="0" smtClean="0"/>
              <a:t>User </a:t>
            </a:r>
            <a:r>
              <a:rPr lang="en-GB" sz="2000" dirty="0" smtClean="0"/>
              <a:t>cont’d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1" u="sng" dirty="0"/>
              <a:t>Access to </a:t>
            </a:r>
            <a:r>
              <a:rPr lang="en-GB" sz="1800" b="1" u="sng" dirty="0" smtClean="0"/>
              <a:t>MH</a:t>
            </a:r>
          </a:p>
          <a:p>
            <a:pPr marL="0" indent="0">
              <a:buNone/>
            </a:pPr>
            <a:endParaRPr lang="en-GB" sz="1800" b="1" u="sng" dirty="0"/>
          </a:p>
          <a:p>
            <a:r>
              <a:rPr lang="en-GB" sz="1600" dirty="0"/>
              <a:t>Assessments tend to be longer</a:t>
            </a:r>
          </a:p>
          <a:p>
            <a:r>
              <a:rPr lang="en-GB" sz="1600" dirty="0"/>
              <a:t>Appointments require more time</a:t>
            </a:r>
          </a:p>
          <a:p>
            <a:r>
              <a:rPr lang="en-GB" sz="1600" dirty="0"/>
              <a:t>Assessments are multi layered-assessing communication, language, social inclusion, social/emotional delay as well as mental health</a:t>
            </a:r>
          </a:p>
          <a:p>
            <a:r>
              <a:rPr lang="en-GB" sz="1600" dirty="0"/>
              <a:t>Education and treatment programmes adapted; break down to basic information, poor understanding of the body and health issue due to education practices and access to information. </a:t>
            </a:r>
            <a:endParaRPr lang="en-GB" sz="1600" dirty="0" smtClean="0"/>
          </a:p>
          <a:p>
            <a:r>
              <a:rPr lang="en-GB" sz="1600" dirty="0" smtClean="0"/>
              <a:t>Paucity </a:t>
            </a:r>
            <a:r>
              <a:rPr lang="en-GB" sz="1600" dirty="0"/>
              <a:t>and dysfluency of BSL not to be mistaken for thought disorder. </a:t>
            </a:r>
            <a:endParaRPr lang="en-GB" sz="1600" dirty="0" smtClean="0"/>
          </a:p>
          <a:p>
            <a:r>
              <a:rPr lang="en-GB" sz="1600" dirty="0" smtClean="0"/>
              <a:t>Difficulty </a:t>
            </a:r>
            <a:r>
              <a:rPr lang="en-GB" sz="1600" dirty="0"/>
              <a:t>with time lines is often seen as well as placement and subject identification.</a:t>
            </a:r>
          </a:p>
          <a:p>
            <a:r>
              <a:rPr lang="en-GB" sz="1600" dirty="0"/>
              <a:t>Visual resources; pictures, </a:t>
            </a:r>
            <a:r>
              <a:rPr lang="en-GB" sz="1600" dirty="0" smtClean="0"/>
              <a:t>widgit</a:t>
            </a:r>
            <a:r>
              <a:rPr lang="en-GB" sz="1600" dirty="0"/>
              <a:t>, photos</a:t>
            </a:r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727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Things to Consider When Working with a Deaf Service User </a:t>
            </a:r>
            <a:r>
              <a:rPr lang="en-GB" sz="2000" dirty="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Difficulties with group </a:t>
            </a:r>
            <a:r>
              <a:rPr lang="en-GB" sz="1600" dirty="0" smtClean="0"/>
              <a:t>work</a:t>
            </a:r>
            <a:endParaRPr lang="en-GB" sz="1600" dirty="0"/>
          </a:p>
          <a:p>
            <a:r>
              <a:rPr lang="en-GB" sz="1600" dirty="0"/>
              <a:t>Difficulties accessing employment and inclusion in local </a:t>
            </a:r>
            <a:r>
              <a:rPr lang="en-GB" sz="1600" dirty="0" smtClean="0"/>
              <a:t>services</a:t>
            </a:r>
            <a:endParaRPr lang="en-GB" sz="1600" dirty="0"/>
          </a:p>
          <a:p>
            <a:r>
              <a:rPr lang="en-GB" sz="1600" dirty="0"/>
              <a:t>Crisis difficulties, HTT and interpreting, accessing help for the person living </a:t>
            </a:r>
            <a:r>
              <a:rPr lang="en-GB" sz="1600" dirty="0" smtClean="0"/>
              <a:t>alone</a:t>
            </a:r>
            <a:endParaRPr lang="en-GB" sz="1600" dirty="0"/>
          </a:p>
          <a:p>
            <a:r>
              <a:rPr lang="en-GB" sz="1600" dirty="0"/>
              <a:t>Small deaf community and concerns re confidentiality with interpreters as many are from deaf families and attend varying appointments so they get to know a lot about 1 </a:t>
            </a:r>
            <a:r>
              <a:rPr lang="en-GB" sz="1600" dirty="0" smtClean="0"/>
              <a:t>person</a:t>
            </a:r>
            <a:endParaRPr lang="en-GB" sz="1600" dirty="0"/>
          </a:p>
          <a:p>
            <a:r>
              <a:rPr lang="en-GB" sz="1600" dirty="0"/>
              <a:t>Difficulties with family education, BFT due to lack of common </a:t>
            </a:r>
            <a:r>
              <a:rPr lang="en-GB" sz="1600" dirty="0" smtClean="0"/>
              <a:t>language</a:t>
            </a:r>
            <a:endParaRPr lang="en-GB" sz="1600" dirty="0"/>
          </a:p>
          <a:p>
            <a:r>
              <a:rPr lang="en-GB" sz="1600" dirty="0"/>
              <a:t>Using interpreters doesn’t automatically give access to full language. They cannot comment on style, rate, form or content of </a:t>
            </a:r>
            <a:r>
              <a:rPr lang="en-GB" sz="1600" dirty="0" smtClean="0"/>
              <a:t>language</a:t>
            </a:r>
          </a:p>
          <a:p>
            <a:r>
              <a:rPr lang="en-GB" sz="1600" dirty="0"/>
              <a:t>Possible admission locally prior to specialist hospitals</a:t>
            </a:r>
          </a:p>
          <a:p>
            <a:pPr marL="0" indent="0">
              <a:buNone/>
            </a:pPr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106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How We Can Support You To Support Your Deaf Service Users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Advice on adaptation of assessment and treatment tools which are designed for hearing people. Limited literacy and reading skills ~ 8yrs</a:t>
            </a:r>
          </a:p>
          <a:p>
            <a:r>
              <a:rPr lang="en-GB" sz="1600" dirty="0" smtClean="0"/>
              <a:t>Deaf English-not thought disordered </a:t>
            </a:r>
          </a:p>
          <a:p>
            <a:r>
              <a:rPr lang="en-GB" sz="1600" dirty="0" smtClean="0"/>
              <a:t>Skills in recognition of emotions and feeling and how to express these with SUs who have little or no language learned to understand or recognise own feelings. Possession of a language system is necessary to facilitate abstract thinking, so lots of </a:t>
            </a:r>
            <a:r>
              <a:rPr lang="en-GB" sz="1600" dirty="0" err="1" smtClean="0"/>
              <a:t>ToM</a:t>
            </a:r>
            <a:r>
              <a:rPr lang="en-GB" sz="1600" dirty="0" smtClean="0"/>
              <a:t> lacking.</a:t>
            </a:r>
          </a:p>
          <a:p>
            <a:r>
              <a:rPr lang="en-GB" sz="1600" dirty="0" smtClean="0"/>
              <a:t>Support/supervision/advice to local Care Co-ordinators who will be accessing and signposting to local services and crisis management.</a:t>
            </a:r>
          </a:p>
          <a:p>
            <a:r>
              <a:rPr lang="en-GB" sz="1600" dirty="0" smtClean="0"/>
              <a:t>Joint working and RC collaborations</a:t>
            </a:r>
          </a:p>
          <a:p>
            <a:r>
              <a:rPr lang="en-GB" sz="1600" dirty="0" smtClean="0"/>
              <a:t>Medical specialist expertise and advice, for example, medications having differing effects depending on differences in brain physiology </a:t>
            </a:r>
            <a:r>
              <a:rPr lang="en-GB" sz="1600" dirty="0" err="1" smtClean="0"/>
              <a:t>eg</a:t>
            </a:r>
            <a:r>
              <a:rPr lang="en-GB" sz="1600" dirty="0" smtClean="0"/>
              <a:t>: due to meningitis</a:t>
            </a:r>
          </a:p>
          <a:p>
            <a:r>
              <a:rPr lang="en-GB" sz="1600" dirty="0" smtClean="0"/>
              <a:t>Consideration of Differential Diagnoses – </a:t>
            </a:r>
            <a:r>
              <a:rPr lang="en-GB" sz="1600" dirty="0" err="1" smtClean="0"/>
              <a:t>eg</a:t>
            </a:r>
            <a:r>
              <a:rPr lang="en-GB" sz="1600" dirty="0" smtClean="0"/>
              <a:t>: tinnitus</a:t>
            </a:r>
          </a:p>
          <a:p>
            <a:r>
              <a:rPr lang="en-GB" sz="1600" dirty="0" smtClean="0"/>
              <a:t>Working in collaboration with local mental health services – CMHT, drug/alcohol, PD teams, LD teams</a:t>
            </a:r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0488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Interpreters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dirty="0" smtClean="0"/>
              <a:t>Generally localities have contracts with Interpreter  agencies.</a:t>
            </a:r>
          </a:p>
          <a:p>
            <a:r>
              <a:rPr lang="en-GB" sz="1400" dirty="0" smtClean="0"/>
              <a:t>Different interpreters; BSL, SSE, hands on for deaf-blind, deaf blind manual, relay.</a:t>
            </a:r>
          </a:p>
          <a:p>
            <a:r>
              <a:rPr lang="en-GB" sz="1400" dirty="0" smtClean="0"/>
              <a:t>Prep the interpreter about what the discussion relates to.</a:t>
            </a:r>
          </a:p>
          <a:p>
            <a:r>
              <a:rPr lang="en-GB" sz="1400" dirty="0" smtClean="0"/>
              <a:t>The SU may have a preference; worries about confidentiality, gender of interpreter.</a:t>
            </a:r>
          </a:p>
          <a:p>
            <a:r>
              <a:rPr lang="en-GB" sz="1400" dirty="0" smtClean="0"/>
              <a:t>Sit next to the interpreter so the deaf person has eye contact with you both.</a:t>
            </a:r>
          </a:p>
          <a:p>
            <a:r>
              <a:rPr lang="en-GB" sz="1400" dirty="0" smtClean="0"/>
              <a:t>Speak at normal rate.</a:t>
            </a:r>
          </a:p>
          <a:p>
            <a:r>
              <a:rPr lang="en-GB" sz="1400" dirty="0" smtClean="0"/>
              <a:t>The interpreter signs consecutively but may be slightly behind so allow time for the deaf person to respond or clarify issues.</a:t>
            </a:r>
          </a:p>
          <a:p>
            <a:r>
              <a:rPr lang="en-GB" sz="1400" dirty="0" smtClean="0"/>
              <a:t>Check they have understood, change the wording of the question if so.</a:t>
            </a:r>
          </a:p>
          <a:p>
            <a:r>
              <a:rPr lang="en-GB" sz="1400" dirty="0" smtClean="0"/>
              <a:t>The interpreter may ask for clarification if they have not understood or they think the Deaf person has not understood.</a:t>
            </a:r>
          </a:p>
          <a:p>
            <a:r>
              <a:rPr lang="en-GB" sz="1400" dirty="0" smtClean="0"/>
              <a:t>Everything is interpreted so any aside comments will be translated or even bodily functions!!</a:t>
            </a:r>
          </a:p>
          <a:p>
            <a:r>
              <a:rPr lang="en-GB" sz="1400" dirty="0" smtClean="0"/>
              <a:t>MENTAL HEALTH EXPERIENCE! Interpreters may try to make sense of thought disorder if not experienced.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4645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rust template [getting better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01/02/2012 09:01:34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01/02/2012 09:01:34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01/02/2012 09:01:34</Data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DA2F669711944CB9E9EF0EF080988B" ma:contentTypeVersion="4" ma:contentTypeDescription="Create a new document." ma:contentTypeScope="" ma:versionID="bbdfce2308c609b1bd6aa824f3bb82e4">
  <xsd:schema xmlns:xsd="http://www.w3.org/2001/XMLSchema" xmlns:xs="http://www.w3.org/2001/XMLSchema" xmlns:p="http://schemas.microsoft.com/office/2006/metadata/properties" xmlns:ns2="a089ea68-b45f-4598-ba83-6078082cf10f" targetNamespace="http://schemas.microsoft.com/office/2006/metadata/properties" ma:root="true" ma:fieldsID="c3d23a8447bf5e4bf04a92f0298092e0" ns2:_="">
    <xsd:import namespace="a089ea68-b45f-4598-ba83-6078082cf10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ocumentTypeTaxHTField0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89ea68-b45f-4598-ba83-6078082cf10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TypeTaxHTField0" ma:index="12" nillable="true" ma:taxonomy="true" ma:internalName="DocumentTypeTaxHTField0" ma:taxonomyFieldName="DocumentType" ma:displayName="Document type" ma:readOnly="false" ma:default="4;#Document template|fd68ab5f-dacd-4951-90a6-0edafcee8db7" ma:fieldId="{9bafbf77-b178-4714-ab0a-55a7090b88b1}" ma:sspId="08747f22-0291-4cf8-8261-bf1016946c02" ma:termSetId="6ae3ba35-07fb-4a2b-adbd-7432b01a13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f1792dd6-97c9-48f1-9dd5-258597f597f4}" ma:internalName="TaxCatchAll" ma:showField="CatchAllData" ma:web="a089ea68-b45f-4598-ba83-6078082cf1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089ea68-b45f-4598-ba83-6078082cf10f">BSMHFT-336-8</_dlc_DocId>
    <TaxCatchAll xmlns="a089ea68-b45f-4598-ba83-6078082cf10f">
      <Value>4</Value>
    </TaxCatchAll>
    <DocumentTypeTaxHTField0 xmlns="a089ea68-b45f-4598-ba83-6078082cf10f">
      <Terms xmlns="http://schemas.microsoft.com/office/infopath/2007/PartnerControls">
        <TermInfo xmlns="http://schemas.microsoft.com/office/infopath/2007/PartnerControls">
          <TermName xmlns="http://schemas.microsoft.com/office/infopath/2007/PartnerControls">Document template</TermName>
          <TermId xmlns="http://schemas.microsoft.com/office/infopath/2007/PartnerControls">fd68ab5f-dacd-4951-90a6-0edafcee8db7</TermId>
        </TermInfo>
      </Terms>
    </DocumentTypeTaxHTField0>
    <_dlc_DocIdUrl xmlns="a089ea68-b45f-4598-ba83-6078082cf10f">
      <Url>http://connect/corporate/communications/_layouts/DocIdRedir.aspx?ID=BSMHFT-336-8</Url>
      <Description>BSMHFT-336-8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217E7B-718A-4386-A601-248486D97A8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892AAF7-7385-429B-8FCB-AD37319BE4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89ea68-b45f-4598-ba83-6078082cf1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4FC3A4-FAC2-41F6-A466-2B3DB18B677E}">
  <ds:schemaRefs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a089ea68-b45f-4598-ba83-6078082cf10f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B91472C1-FB1F-4B7A-B51B-8792C3902C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trust template [getting better]</Template>
  <TotalTime>1011</TotalTime>
  <Words>638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PowerPoint trust template [getting better]</vt:lpstr>
      <vt:lpstr>Things to Consider When Working with a Deaf Service User</vt:lpstr>
      <vt:lpstr>Things to Consider When Working with a Deaf Service User cont’d</vt:lpstr>
      <vt:lpstr>Things to Consider When Working with a Deaf Service User cont’d</vt:lpstr>
      <vt:lpstr>How We Can Support You To Support Your Deaf Service Users</vt:lpstr>
      <vt:lpstr>Use of Interpreters</vt:lpstr>
    </vt:vector>
  </TitlesOfParts>
  <Company>BSMHFT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Dora</dc:creator>
  <cp:lastModifiedBy>Windows User</cp:lastModifiedBy>
  <cp:revision>171</cp:revision>
  <cp:lastPrinted>2013-03-04T16:38:12Z</cp:lastPrinted>
  <dcterms:created xsi:type="dcterms:W3CDTF">2012-01-06T16:50:53Z</dcterms:created>
  <dcterms:modified xsi:type="dcterms:W3CDTF">2013-10-02T15:04:27Z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49576554-db1d-4575-8ec0-f40855a1dfc2</vt:lpwstr>
  </property>
  <property fmtid="{D5CDD505-2E9C-101B-9397-08002B2CF9AE}" pid="3" name="DocumentType">
    <vt:lpwstr>4;#Document template|fd68ab5f-dacd-4951-90a6-0edafcee8db7</vt:lpwstr>
  </property>
  <property fmtid="{D5CDD505-2E9C-101B-9397-08002B2CF9AE}" pid="4" name="ContentTypeId">
    <vt:lpwstr>0x0101009EDA2F669711944CB9E9EF0EF080988B</vt:lpwstr>
  </property>
</Properties>
</file>