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6A9D4-66FF-4B51-8F80-6FB9C206A052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AD940-728F-4FFA-A757-CDEC9630F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D940-728F-4FFA-A757-CDEC9630F2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17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0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6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7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1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2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5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3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7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45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87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7C83-F13D-4747-AA19-19CAB3006C6A}" type="datetimeFigureOut">
              <a:rPr lang="en-GB" smtClean="0"/>
              <a:t>16/09/2013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13CA-0CA5-4649-9739-A519A5ED9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55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“Deaf</a:t>
            </a:r>
            <a:r>
              <a:rPr lang="en-GB" baseline="0" dirty="0" smtClean="0"/>
              <a:t> and unwell” – diagnostic and management challenges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926" y="4653136"/>
            <a:ext cx="6400800" cy="112697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Michael Galvin – Ward Manager, NDMHS</a:t>
            </a:r>
          </a:p>
          <a:p>
            <a:r>
              <a:rPr lang="en-GB" sz="2400" dirty="0" err="1" smtClean="0"/>
              <a:t>Kanu</a:t>
            </a:r>
            <a:r>
              <a:rPr lang="en-GB" sz="2400" dirty="0" smtClean="0"/>
              <a:t> </a:t>
            </a:r>
            <a:r>
              <a:rPr lang="en-GB" sz="2400" dirty="0" err="1" smtClean="0"/>
              <a:t>Achinivu</a:t>
            </a:r>
            <a:r>
              <a:rPr lang="en-GB" sz="2400" dirty="0" smtClean="0"/>
              <a:t> – Consultant Psychiatrist, NDMHS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3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58" y="40235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err="1" smtClean="0"/>
              <a:t>Dysfluent</a:t>
            </a:r>
            <a:r>
              <a:rPr lang="en-GB" sz="3200" dirty="0" smtClean="0"/>
              <a:t> deaf patients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756" y="1628800"/>
            <a:ext cx="784469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May show</a:t>
            </a:r>
          </a:p>
          <a:p>
            <a:pPr lvl="1"/>
            <a:r>
              <a:rPr lang="en-GB" dirty="0" smtClean="0"/>
              <a:t>Repetition</a:t>
            </a:r>
          </a:p>
          <a:p>
            <a:pPr lvl="1"/>
            <a:r>
              <a:rPr lang="en-GB" dirty="0" smtClean="0"/>
              <a:t>Incorrect sign use</a:t>
            </a:r>
          </a:p>
          <a:p>
            <a:pPr lvl="1"/>
            <a:r>
              <a:rPr lang="en-GB" dirty="0" smtClean="0"/>
              <a:t>Impoverished vocabulary</a:t>
            </a:r>
          </a:p>
          <a:p>
            <a:pPr lvl="1"/>
            <a:r>
              <a:rPr lang="en-GB" dirty="0" smtClean="0"/>
              <a:t>Incorrect grammar</a:t>
            </a:r>
          </a:p>
          <a:p>
            <a:pPr lvl="1"/>
            <a:r>
              <a:rPr lang="en-GB" dirty="0" smtClean="0"/>
              <a:t>Poor reference to time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268760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13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Psychosis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Diagnosis usually made on </a:t>
            </a:r>
          </a:p>
          <a:p>
            <a:pPr lvl="1"/>
            <a:r>
              <a:rPr lang="en-GB" dirty="0" smtClean="0"/>
              <a:t>Patient’s language</a:t>
            </a:r>
          </a:p>
          <a:p>
            <a:pPr lvl="1"/>
            <a:r>
              <a:rPr lang="en-GB" dirty="0" smtClean="0"/>
              <a:t>Observed perceptual experiences/behaviour</a:t>
            </a:r>
          </a:p>
          <a:p>
            <a:pPr lvl="1"/>
            <a:r>
              <a:rPr lang="en-GB" dirty="0" smtClean="0"/>
              <a:t>Self-report perceptual experiences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Important to look for multiple indicators of a psychotic process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Important to use multiple sources of information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124744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232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26" y="43773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Difficulties in diagnosing</a:t>
            </a:r>
            <a:r>
              <a:rPr lang="en-GB" sz="3200" baseline="0" dirty="0" smtClean="0"/>
              <a:t> psychosis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Auditory hallucinations – “hearing voices”</a:t>
            </a:r>
          </a:p>
          <a:p>
            <a:pPr lvl="1"/>
            <a:r>
              <a:rPr lang="en-GB" dirty="0" smtClean="0"/>
              <a:t>Vibratory experiences</a:t>
            </a:r>
          </a:p>
          <a:p>
            <a:pPr lvl="1"/>
            <a:r>
              <a:rPr lang="en-GB" dirty="0" smtClean="0"/>
              <a:t>Perception of being signed to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Residual hearing/tinnitus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Thought disorder</a:t>
            </a:r>
          </a:p>
          <a:p>
            <a:pPr lvl="1"/>
            <a:r>
              <a:rPr lang="en-GB" dirty="0" smtClean="0"/>
              <a:t>Language deprivation</a:t>
            </a:r>
          </a:p>
          <a:p>
            <a:pPr lvl="1"/>
            <a:r>
              <a:rPr lang="en-GB" dirty="0" smtClean="0"/>
              <a:t>Neurological issues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04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Mood disorders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Speed and intensity of sign</a:t>
            </a:r>
          </a:p>
          <a:p>
            <a:endParaRPr lang="en-GB" sz="1600" dirty="0" smtClean="0"/>
          </a:p>
          <a:p>
            <a:r>
              <a:rPr lang="en-GB" sz="2400" dirty="0" smtClean="0"/>
              <a:t>Increased</a:t>
            </a:r>
            <a:r>
              <a:rPr lang="en-GB" sz="2400" baseline="0" dirty="0" smtClean="0"/>
              <a:t> rapidity and demonstrativeness</a:t>
            </a:r>
          </a:p>
          <a:p>
            <a:endParaRPr lang="en-GB" sz="1600" baseline="0" dirty="0" smtClean="0"/>
          </a:p>
          <a:p>
            <a:r>
              <a:rPr lang="en-GB" sz="2400" baseline="0" dirty="0" smtClean="0"/>
              <a:t>Difficulty interrupting patient</a:t>
            </a:r>
          </a:p>
          <a:p>
            <a:endParaRPr lang="en-GB" sz="1600" baseline="0" dirty="0" smtClean="0"/>
          </a:p>
          <a:p>
            <a:r>
              <a:rPr lang="en-GB" sz="2400" baseline="0" dirty="0" smtClean="0"/>
              <a:t>Important to balance rapid signing with other symptoms of mood disorder such as changes in sleep/appetite, distractibility</a:t>
            </a:r>
          </a:p>
          <a:p>
            <a:endParaRPr lang="en-GB" sz="1600" baseline="0" dirty="0" smtClean="0"/>
          </a:p>
          <a:p>
            <a:r>
              <a:rPr lang="en-GB" sz="2400" baseline="0" dirty="0" smtClean="0"/>
              <a:t>Depressed </a:t>
            </a:r>
            <a:r>
              <a:rPr lang="en-GB" sz="2400" baseline="0" dirty="0" err="1" smtClean="0"/>
              <a:t>prelingual</a:t>
            </a:r>
            <a:r>
              <a:rPr lang="en-GB" sz="2400" baseline="0" dirty="0" smtClean="0"/>
              <a:t> deaf patients may be expressive in signing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05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Autism Spectrum</a:t>
            </a:r>
            <a:r>
              <a:rPr lang="en-GB" sz="3200" baseline="0" dirty="0" smtClean="0"/>
              <a:t> Disorders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Cause of deafness</a:t>
            </a:r>
          </a:p>
          <a:p>
            <a:endParaRPr lang="en-GB" sz="2800" dirty="0" smtClean="0"/>
          </a:p>
          <a:p>
            <a:r>
              <a:rPr lang="en-GB" sz="2800" dirty="0" smtClean="0"/>
              <a:t>Emotional and educational experiences</a:t>
            </a:r>
          </a:p>
          <a:p>
            <a:endParaRPr lang="en-GB" sz="2800" dirty="0" smtClean="0"/>
          </a:p>
          <a:p>
            <a:r>
              <a:rPr lang="en-GB" sz="2800" dirty="0" smtClean="0"/>
              <a:t>Language issues – </a:t>
            </a:r>
            <a:r>
              <a:rPr lang="en-GB" sz="2800" dirty="0" err="1" smtClean="0"/>
              <a:t>dysfluency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Theory of Mind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70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1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21 year old black male</a:t>
            </a:r>
          </a:p>
          <a:p>
            <a:endParaRPr lang="en-GB" sz="2800" dirty="0" smtClean="0"/>
          </a:p>
          <a:p>
            <a:r>
              <a:rPr lang="en-GB" sz="2800" dirty="0" err="1" smtClean="0"/>
              <a:t>Prelingual</a:t>
            </a:r>
            <a:r>
              <a:rPr lang="en-GB" sz="2800" dirty="0" smtClean="0"/>
              <a:t> deafness</a:t>
            </a:r>
          </a:p>
          <a:p>
            <a:endParaRPr lang="en-GB" sz="2800" dirty="0" smtClean="0"/>
          </a:p>
          <a:p>
            <a:r>
              <a:rPr lang="en-GB" sz="2800" dirty="0" smtClean="0"/>
              <a:t>Hearing family</a:t>
            </a:r>
          </a:p>
          <a:p>
            <a:endParaRPr lang="en-GB" sz="2800" dirty="0" smtClean="0"/>
          </a:p>
          <a:p>
            <a:r>
              <a:rPr lang="en-GB" sz="2800" dirty="0" smtClean="0"/>
              <a:t>Residential deaf school in England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83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1: Symptoms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Gradual</a:t>
            </a:r>
            <a:r>
              <a:rPr lang="en-GB" sz="2400" baseline="0" dirty="0" smtClean="0"/>
              <a:t> deterioration in mental state</a:t>
            </a:r>
          </a:p>
          <a:p>
            <a:endParaRPr lang="en-GB" sz="1200" baseline="0" dirty="0" smtClean="0"/>
          </a:p>
          <a:p>
            <a:r>
              <a:rPr lang="en-GB" sz="2400" baseline="0" dirty="0" smtClean="0"/>
              <a:t>Decline in academic performance</a:t>
            </a:r>
          </a:p>
          <a:p>
            <a:pPr marL="0" indent="0">
              <a:buNone/>
            </a:pPr>
            <a:endParaRPr lang="en-GB" sz="1200" baseline="0" dirty="0" smtClean="0"/>
          </a:p>
          <a:p>
            <a:r>
              <a:rPr lang="en-GB" sz="2400" baseline="0" dirty="0" smtClean="0"/>
              <a:t>Decline in relationships</a:t>
            </a:r>
          </a:p>
          <a:p>
            <a:pPr marL="0" indent="0">
              <a:buNone/>
            </a:pPr>
            <a:endParaRPr lang="en-GB" sz="1200" baseline="0" dirty="0" smtClean="0"/>
          </a:p>
          <a:p>
            <a:r>
              <a:rPr lang="en-GB" sz="2400" baseline="0" dirty="0" smtClean="0"/>
              <a:t>Forgetfulness</a:t>
            </a:r>
          </a:p>
          <a:p>
            <a:pPr marL="0" indent="0">
              <a:buNone/>
            </a:pPr>
            <a:endParaRPr lang="en-GB" sz="1200" baseline="0" dirty="0" smtClean="0"/>
          </a:p>
          <a:p>
            <a:r>
              <a:rPr lang="en-GB" sz="2400" baseline="0" dirty="0" smtClean="0"/>
              <a:t>Inability to interpret &amp; process information</a:t>
            </a:r>
          </a:p>
          <a:p>
            <a:pPr marL="0" indent="0">
              <a:buNone/>
            </a:pPr>
            <a:endParaRPr lang="en-GB" sz="1200" baseline="0" dirty="0" smtClean="0"/>
          </a:p>
          <a:p>
            <a:r>
              <a:rPr lang="en-GB" sz="2400" baseline="0" dirty="0" smtClean="0"/>
              <a:t>Confused and withdrawn</a:t>
            </a:r>
          </a:p>
          <a:p>
            <a:pPr marL="0" indent="0">
              <a:buNone/>
            </a:pPr>
            <a:endParaRPr lang="en-GB" sz="1200" baseline="0" dirty="0" smtClean="0"/>
          </a:p>
          <a:p>
            <a:r>
              <a:rPr lang="en-GB" sz="2400" baseline="0" dirty="0" smtClean="0"/>
              <a:t>?thought disorder – diagnosis of psychosis made  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330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1:  Jasmine Suite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Primary symptoms of cognitive impairment</a:t>
            </a:r>
          </a:p>
          <a:p>
            <a:pPr marL="0" indent="0">
              <a:buNone/>
            </a:pPr>
            <a:endParaRPr lang="en-GB" sz="1100" dirty="0" smtClean="0"/>
          </a:p>
          <a:p>
            <a:r>
              <a:rPr lang="en-GB" sz="2400" dirty="0" smtClean="0"/>
              <a:t>Confusion, forgetfulness, disorientation</a:t>
            </a:r>
          </a:p>
          <a:p>
            <a:pPr marL="0" indent="0">
              <a:buNone/>
            </a:pPr>
            <a:endParaRPr lang="en-GB" sz="1100" dirty="0" smtClean="0"/>
          </a:p>
          <a:p>
            <a:r>
              <a:rPr lang="en-GB" sz="2400" dirty="0" smtClean="0"/>
              <a:t>Would frequently get lost on ward</a:t>
            </a:r>
          </a:p>
          <a:p>
            <a:pPr marL="0" indent="0">
              <a:buNone/>
            </a:pPr>
            <a:endParaRPr lang="en-GB" sz="1100" dirty="0" smtClean="0"/>
          </a:p>
          <a:p>
            <a:r>
              <a:rPr lang="en-GB" sz="2400" dirty="0" smtClean="0"/>
              <a:t>Forgot to shower!</a:t>
            </a:r>
          </a:p>
          <a:p>
            <a:pPr marL="0" indent="0">
              <a:buNone/>
            </a:pPr>
            <a:endParaRPr lang="en-GB" sz="1100" dirty="0" smtClean="0"/>
          </a:p>
          <a:p>
            <a:r>
              <a:rPr lang="en-GB" sz="2400" dirty="0" smtClean="0"/>
              <a:t>Communication – brief </a:t>
            </a:r>
          </a:p>
          <a:p>
            <a:pPr marL="0" indent="0">
              <a:buNone/>
            </a:pPr>
            <a:endParaRPr lang="en-GB" sz="1100" dirty="0" smtClean="0"/>
          </a:p>
          <a:p>
            <a:r>
              <a:rPr lang="en-GB" sz="2400" dirty="0" smtClean="0"/>
              <a:t>Needed</a:t>
            </a:r>
            <a:r>
              <a:rPr lang="en-GB" sz="2400" baseline="0" dirty="0" smtClean="0"/>
              <a:t> prompting to eat and drink</a:t>
            </a:r>
          </a:p>
          <a:p>
            <a:pPr marL="0" indent="0">
              <a:buNone/>
            </a:pPr>
            <a:endParaRPr lang="en-GB" sz="1100" baseline="0" dirty="0" smtClean="0"/>
          </a:p>
          <a:p>
            <a:r>
              <a:rPr lang="en-GB" sz="2400" baseline="0" dirty="0" smtClean="0"/>
              <a:t>No delusions or hallucinations</a:t>
            </a:r>
          </a:p>
          <a:p>
            <a:pPr marL="0" indent="0">
              <a:buNone/>
            </a:pPr>
            <a:endParaRPr lang="en-GB" sz="1100" baseline="0" dirty="0" smtClean="0"/>
          </a:p>
          <a:p>
            <a:r>
              <a:rPr lang="en-GB" sz="2400" baseline="0" dirty="0" smtClean="0"/>
              <a:t>No clear evidence of thought disorder 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549737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317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1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Previous history of depression</a:t>
            </a:r>
          </a:p>
          <a:p>
            <a:endParaRPr lang="en-GB" sz="1400" dirty="0" smtClean="0"/>
          </a:p>
          <a:p>
            <a:r>
              <a:rPr lang="en-GB" sz="2800" dirty="0" smtClean="0"/>
              <a:t>However changes could be explained by depression alone</a:t>
            </a:r>
          </a:p>
          <a:p>
            <a:endParaRPr lang="en-GB" sz="1400" dirty="0" smtClean="0"/>
          </a:p>
          <a:p>
            <a:r>
              <a:rPr lang="en-GB" sz="2800" dirty="0" smtClean="0"/>
              <a:t>MRI scans – white</a:t>
            </a:r>
            <a:r>
              <a:rPr lang="en-GB" sz="2800" baseline="0" dirty="0" smtClean="0"/>
              <a:t> matter changes in both cerebral hemispheres affecting </a:t>
            </a:r>
            <a:r>
              <a:rPr lang="en-GB" sz="2800" baseline="0" dirty="0" err="1" smtClean="0"/>
              <a:t>temporo</a:t>
            </a:r>
            <a:r>
              <a:rPr lang="en-GB" sz="2800" baseline="0" dirty="0" smtClean="0"/>
              <a:t>-parietal and occipital regions</a:t>
            </a:r>
          </a:p>
          <a:p>
            <a:endParaRPr lang="en-GB" sz="1400" baseline="0" dirty="0" smtClean="0"/>
          </a:p>
          <a:p>
            <a:r>
              <a:rPr lang="en-GB" sz="2800" baseline="0" dirty="0" smtClean="0"/>
              <a:t>However not typical of acute demyelination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865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1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400" dirty="0" smtClean="0"/>
              <a:t>Other tests</a:t>
            </a:r>
          </a:p>
          <a:p>
            <a:pPr lvl="1"/>
            <a:r>
              <a:rPr lang="en-GB" sz="2000" dirty="0" smtClean="0"/>
              <a:t>Autoimmune antibodies</a:t>
            </a:r>
          </a:p>
          <a:p>
            <a:pPr lvl="1"/>
            <a:r>
              <a:rPr lang="en-GB" sz="2000" dirty="0" smtClean="0"/>
              <a:t>Chest x-ray</a:t>
            </a:r>
          </a:p>
          <a:p>
            <a:pPr lvl="1"/>
            <a:r>
              <a:rPr lang="en-GB" sz="2000" dirty="0" smtClean="0"/>
              <a:t>Bloods</a:t>
            </a:r>
          </a:p>
          <a:p>
            <a:pPr lvl="1"/>
            <a:r>
              <a:rPr lang="en-GB" sz="2000" dirty="0" smtClean="0"/>
              <a:t>Lumbar puncture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2400" dirty="0" smtClean="0"/>
              <a:t>MMSE – poor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2400" dirty="0" smtClean="0"/>
              <a:t>Antipsychotic stopped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2400" dirty="0" smtClean="0"/>
              <a:t>SSRI added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50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Purpose of our talk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we do </a:t>
            </a:r>
          </a:p>
          <a:p>
            <a:r>
              <a:rPr lang="en-GB" dirty="0" smtClean="0"/>
              <a:t>Why a referral to specialist</a:t>
            </a:r>
            <a:r>
              <a:rPr lang="en-GB" baseline="0" dirty="0" smtClean="0"/>
              <a:t> services is necessary </a:t>
            </a:r>
            <a:endParaRPr lang="en-GB" dirty="0" smtClean="0"/>
          </a:p>
          <a:p>
            <a:r>
              <a:rPr lang="en-GB" dirty="0" smtClean="0"/>
              <a:t>Complexities of our work </a:t>
            </a:r>
          </a:p>
          <a:p>
            <a:r>
              <a:rPr lang="en-GB" dirty="0" smtClean="0"/>
              <a:t>2 case studies</a:t>
            </a:r>
          </a:p>
          <a:p>
            <a:pPr lvl="1"/>
            <a:r>
              <a:rPr lang="en-GB" dirty="0" smtClean="0"/>
              <a:t>Pre-lingual deafness – diagnostic complexity</a:t>
            </a:r>
          </a:p>
          <a:p>
            <a:pPr lvl="1"/>
            <a:r>
              <a:rPr lang="en-GB" dirty="0" smtClean="0"/>
              <a:t>Late onset deafness – experiences within hearing services/diagnosis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95536" y="1124744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244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1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800" dirty="0" smtClean="0"/>
              <a:t>Gradual improvement in mental state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Improved scores on MMSE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MRI changes remain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Diagnosis of metabolic abnormality now considered</a:t>
            </a:r>
            <a:r>
              <a:rPr lang="en-GB" sz="2800" baseline="0" dirty="0" smtClean="0"/>
              <a:t> – metachromatic </a:t>
            </a:r>
            <a:r>
              <a:rPr lang="en-GB" sz="2800" baseline="0" dirty="0" err="1" smtClean="0"/>
              <a:t>leukodystrophy</a:t>
            </a:r>
            <a:endParaRPr lang="en-GB" sz="2800" baseline="0" dirty="0" smtClean="0"/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497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2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26 year old Afro-Caribbean male</a:t>
            </a:r>
          </a:p>
          <a:p>
            <a:endParaRPr lang="en-GB" sz="1400" dirty="0" smtClean="0"/>
          </a:p>
          <a:p>
            <a:r>
              <a:rPr lang="en-GB" sz="2400" dirty="0" smtClean="0"/>
              <a:t>Known to MH services since 2005</a:t>
            </a:r>
          </a:p>
          <a:p>
            <a:pPr lvl="1"/>
            <a:r>
              <a:rPr lang="en-GB" sz="2000" dirty="0" smtClean="0"/>
              <a:t>History of alcohol abuse</a:t>
            </a:r>
          </a:p>
          <a:p>
            <a:pPr lvl="1"/>
            <a:r>
              <a:rPr lang="en-GB" sz="2000" dirty="0" smtClean="0"/>
              <a:t>Disordered LFTs</a:t>
            </a:r>
          </a:p>
          <a:p>
            <a:pPr lvl="0"/>
            <a:endParaRPr lang="en-GB" sz="1200" dirty="0" smtClean="0"/>
          </a:p>
          <a:p>
            <a:pPr lvl="0"/>
            <a:r>
              <a:rPr lang="en-GB" sz="2400" dirty="0" smtClean="0"/>
              <a:t>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psychotic</a:t>
            </a:r>
            <a:r>
              <a:rPr lang="en-GB" sz="2400" baseline="0" dirty="0" smtClean="0"/>
              <a:t> episode in 2008</a:t>
            </a:r>
          </a:p>
          <a:p>
            <a:pPr lvl="0"/>
            <a:endParaRPr lang="en-GB" sz="1400" baseline="0" dirty="0" smtClean="0"/>
          </a:p>
          <a:p>
            <a:pPr lvl="0"/>
            <a:r>
              <a:rPr lang="en-GB" sz="2400" baseline="0" dirty="0" smtClean="0"/>
              <a:t>3 month hospitalisation</a:t>
            </a:r>
          </a:p>
          <a:p>
            <a:pPr lvl="0"/>
            <a:endParaRPr lang="en-GB" sz="1400" baseline="0" dirty="0" smtClean="0"/>
          </a:p>
          <a:p>
            <a:pPr lvl="0"/>
            <a:r>
              <a:rPr lang="en-GB" sz="2400" baseline="0" dirty="0" smtClean="0"/>
              <a:t>Diagnosis ? Schizophrenia;? BPAD</a:t>
            </a:r>
          </a:p>
          <a:p>
            <a:pPr lvl="0"/>
            <a:endParaRPr lang="en-GB" sz="1400" baseline="0" dirty="0" smtClean="0"/>
          </a:p>
          <a:p>
            <a:pPr lvl="0"/>
            <a:r>
              <a:rPr lang="en-GB" sz="2400" baseline="0" dirty="0" smtClean="0"/>
              <a:t>Symptom free on </a:t>
            </a:r>
            <a:r>
              <a:rPr lang="en-GB" sz="2400" dirty="0" err="1" smtClean="0"/>
              <a:t>R</a:t>
            </a:r>
            <a:r>
              <a:rPr lang="en-GB" sz="2400" baseline="0" dirty="0" err="1" smtClean="0"/>
              <a:t>isperidone</a:t>
            </a:r>
            <a:endParaRPr lang="en-GB" sz="2400" baseline="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59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2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400" dirty="0" smtClean="0"/>
              <a:t>March 2012 – right CN VII palsy</a:t>
            </a:r>
          </a:p>
          <a:p>
            <a:pPr lvl="0"/>
            <a:endParaRPr lang="en-GB" sz="1200" dirty="0" smtClean="0"/>
          </a:p>
          <a:p>
            <a:pPr lvl="0"/>
            <a:r>
              <a:rPr lang="en-GB" sz="2400" dirty="0" smtClean="0"/>
              <a:t>Treated with prednisolone</a:t>
            </a:r>
          </a:p>
          <a:p>
            <a:pPr lvl="0"/>
            <a:endParaRPr lang="en-GB" sz="1200" dirty="0" smtClean="0"/>
          </a:p>
          <a:p>
            <a:pPr lvl="0"/>
            <a:r>
              <a:rPr lang="en-GB" sz="2400" dirty="0" smtClean="0"/>
              <a:t>Later left CN VII palsy</a:t>
            </a:r>
          </a:p>
          <a:p>
            <a:pPr lvl="0"/>
            <a:endParaRPr lang="en-GB" sz="1200" dirty="0" smtClean="0"/>
          </a:p>
          <a:p>
            <a:pPr lvl="0"/>
            <a:r>
              <a:rPr lang="en-GB" sz="2400" dirty="0" smtClean="0"/>
              <a:t>CN VIII nerve also affected</a:t>
            </a:r>
          </a:p>
          <a:p>
            <a:pPr lvl="0"/>
            <a:endParaRPr lang="en-GB" sz="1200" dirty="0" smtClean="0"/>
          </a:p>
          <a:p>
            <a:pPr lvl="0"/>
            <a:r>
              <a:rPr lang="en-GB" sz="2400" dirty="0" smtClean="0"/>
              <a:t>By May 2012 – completely deaf</a:t>
            </a:r>
          </a:p>
          <a:p>
            <a:pPr lvl="0"/>
            <a:endParaRPr lang="en-GB" sz="1200" dirty="0" smtClean="0"/>
          </a:p>
          <a:p>
            <a:pPr lvl="0"/>
            <a:r>
              <a:rPr lang="en-GB" sz="2400" dirty="0" smtClean="0"/>
              <a:t>MRI brain – normal</a:t>
            </a:r>
          </a:p>
          <a:p>
            <a:pPr lvl="0"/>
            <a:endParaRPr lang="en-GB" sz="1200" dirty="0" smtClean="0"/>
          </a:p>
          <a:p>
            <a:pPr lvl="0"/>
            <a:r>
              <a:rPr lang="en-GB" sz="2400" dirty="0" err="1" smtClean="0"/>
              <a:t>Neurosarcoidosis</a:t>
            </a:r>
            <a:r>
              <a:rPr lang="en-GB" sz="2400" dirty="0" smtClean="0"/>
              <a:t> suspected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70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June 2012 mental state deteriorated</a:t>
            </a:r>
          </a:p>
          <a:p>
            <a:endParaRPr lang="en-GB" sz="1200" dirty="0" smtClean="0"/>
          </a:p>
          <a:p>
            <a:r>
              <a:rPr lang="en-GB" sz="2400" dirty="0" smtClean="0"/>
              <a:t>Delusional ideas and paranoid beliefs</a:t>
            </a:r>
          </a:p>
          <a:p>
            <a:endParaRPr lang="en-GB" sz="1200" dirty="0" smtClean="0"/>
          </a:p>
          <a:p>
            <a:r>
              <a:rPr lang="en-GB" sz="2400" dirty="0" smtClean="0"/>
              <a:t>Informal admission end of June 2012</a:t>
            </a:r>
          </a:p>
          <a:p>
            <a:endParaRPr lang="en-GB" sz="1200" dirty="0" smtClean="0"/>
          </a:p>
          <a:p>
            <a:r>
              <a:rPr lang="en-GB" sz="2400" dirty="0" smtClean="0"/>
              <a:t>Irritability and agitation on ward</a:t>
            </a:r>
          </a:p>
          <a:p>
            <a:endParaRPr lang="en-GB" sz="1200" dirty="0" smtClean="0"/>
          </a:p>
          <a:p>
            <a:r>
              <a:rPr lang="en-GB" sz="2400" dirty="0" smtClean="0"/>
              <a:t>Absconded – police – </a:t>
            </a:r>
            <a:r>
              <a:rPr lang="en-GB" sz="2400" dirty="0" err="1" smtClean="0"/>
              <a:t>tasered</a:t>
            </a:r>
            <a:endParaRPr lang="en-GB" sz="2400" dirty="0" smtClean="0"/>
          </a:p>
          <a:p>
            <a:endParaRPr lang="en-GB" sz="1200" dirty="0" smtClean="0"/>
          </a:p>
          <a:p>
            <a:r>
              <a:rPr lang="en-GB" sz="2400" dirty="0" smtClean="0"/>
              <a:t>Detained under section</a:t>
            </a:r>
          </a:p>
          <a:p>
            <a:endParaRPr lang="en-GB" sz="1200" dirty="0" smtClean="0"/>
          </a:p>
          <a:p>
            <a:r>
              <a:rPr lang="en-GB" sz="2400" dirty="0" smtClean="0"/>
              <a:t>Transferred to PICU unit in London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939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2:  PICU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Described to be deluded</a:t>
            </a:r>
          </a:p>
          <a:p>
            <a:endParaRPr lang="en-GB" sz="1200" dirty="0" smtClean="0"/>
          </a:p>
          <a:p>
            <a:r>
              <a:rPr lang="en-GB" sz="2400" dirty="0" smtClean="0"/>
              <a:t>At times elated and thought disordered</a:t>
            </a:r>
          </a:p>
          <a:p>
            <a:endParaRPr lang="en-GB" sz="1200" dirty="0" smtClean="0"/>
          </a:p>
          <a:p>
            <a:r>
              <a:rPr lang="en-GB" sz="2400" dirty="0" smtClean="0"/>
              <a:t>Communication by writing</a:t>
            </a:r>
          </a:p>
          <a:p>
            <a:endParaRPr lang="en-GB" sz="1200" dirty="0" smtClean="0"/>
          </a:p>
          <a:p>
            <a:r>
              <a:rPr lang="en-GB" sz="2400" dirty="0" smtClean="0"/>
              <a:t>Assaulted a patient believed he was </a:t>
            </a:r>
            <a:r>
              <a:rPr lang="en-GB" sz="2400" dirty="0" err="1" smtClean="0"/>
              <a:t>satan</a:t>
            </a:r>
            <a:endParaRPr lang="en-GB" sz="2400" dirty="0" smtClean="0"/>
          </a:p>
          <a:p>
            <a:endParaRPr lang="en-GB" sz="1200" dirty="0" smtClean="0"/>
          </a:p>
          <a:p>
            <a:r>
              <a:rPr lang="en-GB" sz="2400" dirty="0" smtClean="0"/>
              <a:t>?hallucinating</a:t>
            </a:r>
          </a:p>
          <a:p>
            <a:endParaRPr lang="en-GB" sz="1200" dirty="0" smtClean="0"/>
          </a:p>
          <a:p>
            <a:r>
              <a:rPr lang="en-GB" sz="2400" dirty="0" smtClean="0"/>
              <a:t>Poor response to antipsychotics</a:t>
            </a:r>
          </a:p>
          <a:p>
            <a:endParaRPr lang="en-GB" sz="1200" dirty="0" smtClean="0"/>
          </a:p>
          <a:p>
            <a:r>
              <a:rPr lang="en-GB" sz="2400" dirty="0" smtClean="0"/>
              <a:t>Developed </a:t>
            </a:r>
            <a:r>
              <a:rPr lang="en-GB" sz="2400" dirty="0" err="1" smtClean="0"/>
              <a:t>hypersativation</a:t>
            </a:r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947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2: Jasmine</a:t>
            </a:r>
            <a:r>
              <a:rPr lang="en-GB" sz="3200" baseline="0" dirty="0" smtClean="0"/>
              <a:t> suite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September 2012 – on </a:t>
            </a:r>
            <a:r>
              <a:rPr lang="en-GB" sz="2400" dirty="0" err="1" smtClean="0"/>
              <a:t>clopixol</a:t>
            </a:r>
            <a:r>
              <a:rPr lang="en-GB" sz="2400" baseline="0" dirty="0" smtClean="0"/>
              <a:t> depot</a:t>
            </a:r>
          </a:p>
          <a:p>
            <a:endParaRPr lang="en-GB" sz="1200" baseline="0" dirty="0" smtClean="0"/>
          </a:p>
          <a:p>
            <a:r>
              <a:rPr lang="en-GB" sz="2400" baseline="0" dirty="0" smtClean="0"/>
              <a:t>Confused and deluded</a:t>
            </a:r>
          </a:p>
          <a:p>
            <a:endParaRPr lang="en-GB" sz="1200" baseline="0" dirty="0" smtClean="0"/>
          </a:p>
          <a:p>
            <a:r>
              <a:rPr lang="en-GB" sz="2400" baseline="0" dirty="0" smtClean="0"/>
              <a:t>Poor attention and concentration</a:t>
            </a:r>
          </a:p>
          <a:p>
            <a:endParaRPr lang="en-GB" sz="1200" baseline="0" dirty="0" smtClean="0"/>
          </a:p>
          <a:p>
            <a:r>
              <a:rPr lang="en-GB" sz="2400" baseline="0" dirty="0" smtClean="0"/>
              <a:t>Threatening behaviour; incontinent</a:t>
            </a:r>
          </a:p>
          <a:p>
            <a:endParaRPr lang="en-GB" sz="1200" baseline="0" dirty="0" smtClean="0"/>
          </a:p>
          <a:p>
            <a:r>
              <a:rPr lang="en-GB" sz="2400" baseline="0" dirty="0" smtClean="0"/>
              <a:t>Appeared to perseverate</a:t>
            </a:r>
          </a:p>
          <a:p>
            <a:endParaRPr lang="en-GB" sz="1200" baseline="0" dirty="0" smtClean="0"/>
          </a:p>
          <a:p>
            <a:r>
              <a:rPr lang="en-GB" sz="2400" baseline="0" dirty="0" smtClean="0"/>
              <a:t>Speech unclear – muffled with nasal quality</a:t>
            </a:r>
          </a:p>
          <a:p>
            <a:endParaRPr lang="en-GB" sz="1200" baseline="0" dirty="0" smtClean="0"/>
          </a:p>
          <a:p>
            <a:r>
              <a:rPr lang="en-GB" sz="2400" baseline="0" dirty="0" smtClean="0"/>
              <a:t>?problems swallowing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017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</a:t>
            </a:r>
            <a:r>
              <a:rPr lang="en-GB" sz="3200" baseline="0" dirty="0" smtClean="0"/>
              <a:t> study 2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58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Presentation seemed “organic”</a:t>
            </a:r>
          </a:p>
          <a:p>
            <a:endParaRPr lang="en-GB" sz="900" dirty="0" smtClean="0"/>
          </a:p>
          <a:p>
            <a:r>
              <a:rPr lang="en-GB" sz="2400" dirty="0" smtClean="0"/>
              <a:t>Involuntary movements</a:t>
            </a:r>
          </a:p>
          <a:p>
            <a:endParaRPr lang="en-GB" sz="1000" dirty="0" smtClean="0"/>
          </a:p>
          <a:p>
            <a:r>
              <a:rPr lang="en-GB" sz="2400" dirty="0" smtClean="0"/>
              <a:t>MRI brain with contrast</a:t>
            </a:r>
          </a:p>
          <a:p>
            <a:endParaRPr lang="en-GB" sz="1000" dirty="0" smtClean="0"/>
          </a:p>
          <a:p>
            <a:r>
              <a:rPr lang="en-GB" sz="2400" dirty="0" smtClean="0"/>
              <a:t>CT chest</a:t>
            </a:r>
          </a:p>
          <a:p>
            <a:endParaRPr lang="en-GB" sz="1000" dirty="0" smtClean="0"/>
          </a:p>
          <a:p>
            <a:r>
              <a:rPr lang="en-GB" sz="2400" dirty="0" smtClean="0"/>
              <a:t>No</a:t>
            </a:r>
            <a:r>
              <a:rPr lang="en-GB" sz="2400" baseline="0" dirty="0" smtClean="0"/>
              <a:t> obvious evidence of </a:t>
            </a:r>
            <a:r>
              <a:rPr lang="en-GB" sz="2400" baseline="0" dirty="0" err="1" smtClean="0"/>
              <a:t>sarcoid</a:t>
            </a:r>
            <a:r>
              <a:rPr lang="en-GB" sz="2400" baseline="0" dirty="0" smtClean="0"/>
              <a:t> disease</a:t>
            </a:r>
          </a:p>
          <a:p>
            <a:endParaRPr lang="en-GB" sz="1000" baseline="0" dirty="0" smtClean="0"/>
          </a:p>
          <a:p>
            <a:r>
              <a:rPr lang="en-GB" sz="2400" baseline="0" dirty="0" smtClean="0"/>
              <a:t>Raised serum ACE levels</a:t>
            </a:r>
          </a:p>
          <a:p>
            <a:endParaRPr lang="en-GB" sz="1000" baseline="0" dirty="0" smtClean="0"/>
          </a:p>
          <a:p>
            <a:r>
              <a:rPr lang="en-GB" sz="2400" baseline="0" dirty="0" smtClean="0"/>
              <a:t>Deranged LFTs, high CSF protein</a:t>
            </a:r>
          </a:p>
          <a:p>
            <a:endParaRPr lang="en-GB" sz="900" baseline="0" dirty="0" smtClean="0"/>
          </a:p>
          <a:p>
            <a:r>
              <a:rPr lang="en-GB" sz="2400" baseline="0" dirty="0" smtClean="0"/>
              <a:t>Abnormal prolactin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306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 study 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Gradual improvement in mental state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Slight improvement in facial weakness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Hearing started to improve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Going</a:t>
            </a:r>
            <a:r>
              <a:rPr lang="en-GB" sz="2400" baseline="0" dirty="0" smtClean="0"/>
              <a:t> home on leave</a:t>
            </a:r>
          </a:p>
          <a:p>
            <a:pPr>
              <a:lnSpc>
                <a:spcPct val="150000"/>
              </a:lnSpc>
            </a:pPr>
            <a:r>
              <a:rPr lang="en-GB" sz="2400" baseline="0" dirty="0" smtClean="0"/>
              <a:t>Reduction in antipsychotics</a:t>
            </a:r>
          </a:p>
          <a:p>
            <a:pPr>
              <a:lnSpc>
                <a:spcPct val="150000"/>
              </a:lnSpc>
            </a:pPr>
            <a:r>
              <a:rPr lang="en-GB" sz="2400" baseline="0" dirty="0" smtClean="0"/>
              <a:t>March 2013 – </a:t>
            </a:r>
            <a:r>
              <a:rPr lang="en-GB" sz="2400" baseline="0" dirty="0" err="1" smtClean="0"/>
              <a:t>neurosarcoidosis</a:t>
            </a:r>
            <a:r>
              <a:rPr lang="en-GB" sz="2400" baseline="0" dirty="0" smtClean="0"/>
              <a:t>/steroids</a:t>
            </a:r>
          </a:p>
          <a:p>
            <a:pPr>
              <a:lnSpc>
                <a:spcPct val="150000"/>
              </a:lnSpc>
            </a:pPr>
            <a:r>
              <a:rPr lang="en-GB" sz="2400" baseline="0" dirty="0" smtClean="0"/>
              <a:t>Diagnosis – Organic Psychotic Illness (F06.2)</a:t>
            </a:r>
            <a:endParaRPr lang="en-GB" sz="2400" baseline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770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Case</a:t>
            </a:r>
            <a:r>
              <a:rPr lang="en-GB" sz="3200" baseline="0" dirty="0" smtClean="0"/>
              <a:t> study 2:</a:t>
            </a:r>
            <a:r>
              <a:rPr lang="en-GB" sz="3200" dirty="0" smtClean="0"/>
              <a:t>  </a:t>
            </a:r>
            <a:r>
              <a:rPr lang="en-GB" sz="3200" dirty="0"/>
              <a:t>P</a:t>
            </a:r>
            <a:r>
              <a:rPr lang="en-GB" sz="3200" baseline="0" dirty="0" smtClean="0"/>
              <a:t>roblems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Diagnosis</a:t>
            </a:r>
          </a:p>
          <a:p>
            <a:pPr lvl="1"/>
            <a:r>
              <a:rPr lang="en-GB" sz="2400" dirty="0" smtClean="0"/>
              <a:t>Schizophrenia </a:t>
            </a:r>
          </a:p>
          <a:p>
            <a:pPr lvl="1"/>
            <a:r>
              <a:rPr lang="en-GB" sz="2400" dirty="0" smtClean="0"/>
              <a:t>Organic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Multi-system</a:t>
            </a:r>
            <a:r>
              <a:rPr lang="en-GB" sz="2800" baseline="0" dirty="0" smtClean="0"/>
              <a:t> involvement?</a:t>
            </a:r>
          </a:p>
          <a:p>
            <a:pPr lvl="1"/>
            <a:r>
              <a:rPr lang="en-GB" sz="2400" dirty="0" smtClean="0"/>
              <a:t>Liver, lymphatic system, CNS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Long-term</a:t>
            </a:r>
            <a:r>
              <a:rPr lang="en-GB" sz="2800" baseline="0" dirty="0" smtClean="0"/>
              <a:t> treatment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284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9600" b="1" dirty="0" smtClean="0"/>
              <a:t>                 </a:t>
            </a:r>
          </a:p>
          <a:p>
            <a:pPr marL="0" indent="0">
              <a:buNone/>
            </a:pPr>
            <a:r>
              <a:rPr lang="en-GB" sz="9600" b="1" dirty="0"/>
              <a:t> </a:t>
            </a:r>
            <a:r>
              <a:rPr lang="en-GB" sz="9600" b="1" dirty="0" smtClean="0"/>
              <a:t>             </a:t>
            </a:r>
            <a:endParaRPr lang="en-GB" sz="9600" b="1" dirty="0" smtClean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9900" b="1" smtClean="0"/>
              <a:t>?</a:t>
            </a:r>
            <a:endParaRPr lang="en-GB" sz="19900" b="1" dirty="0"/>
          </a:p>
        </p:txBody>
      </p:sp>
    </p:spTree>
    <p:extLst>
      <p:ext uri="{BB962C8B-B14F-4D97-AF65-F5344CB8AC3E}">
        <p14:creationId xmlns:p14="http://schemas.microsoft.com/office/powerpoint/2010/main" val="25213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Deaf People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Have an invisible disability</a:t>
            </a:r>
          </a:p>
          <a:p>
            <a:endParaRPr lang="en-GB" sz="2800" dirty="0" smtClean="0"/>
          </a:p>
          <a:p>
            <a:r>
              <a:rPr lang="en-GB" sz="2800" dirty="0" smtClean="0"/>
              <a:t>Communication problems</a:t>
            </a:r>
          </a:p>
          <a:p>
            <a:endParaRPr lang="en-GB" sz="2800" dirty="0" smtClean="0"/>
          </a:p>
          <a:p>
            <a:r>
              <a:rPr lang="en-GB" sz="2800" dirty="0" smtClean="0"/>
              <a:t>Face discrimination</a:t>
            </a:r>
          </a:p>
          <a:p>
            <a:endParaRPr lang="en-GB" sz="2800" dirty="0" smtClean="0"/>
          </a:p>
          <a:p>
            <a:r>
              <a:rPr lang="en-GB" sz="2800" dirty="0" smtClean="0"/>
              <a:t>Face</a:t>
            </a:r>
            <a:r>
              <a:rPr lang="en-GB" sz="2800" baseline="0" dirty="0" smtClean="0"/>
              <a:t> practical obstacles to accessing services – TEA Report (Feb 2005)</a:t>
            </a:r>
          </a:p>
          <a:p>
            <a:endParaRPr lang="en-GB" sz="2800" baseline="0" dirty="0" smtClean="0"/>
          </a:p>
          <a:p>
            <a:r>
              <a:rPr lang="en-GB" sz="2800" baseline="0" dirty="0" smtClean="0"/>
              <a:t>Experience a lack of understanding and appropriate responses from generic services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124744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615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84" y="47178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Conclusion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Deaf patients presenting with mental health problems can be complex</a:t>
            </a:r>
          </a:p>
          <a:p>
            <a:endParaRPr lang="en-GB" sz="2800" dirty="0" smtClean="0"/>
          </a:p>
          <a:p>
            <a:r>
              <a:rPr lang="en-GB" sz="2800" dirty="0" smtClean="0"/>
              <a:t>Complexity</a:t>
            </a:r>
            <a:r>
              <a:rPr lang="en-GB" sz="2800" baseline="0" dirty="0" smtClean="0"/>
              <a:t> relates to</a:t>
            </a:r>
          </a:p>
          <a:p>
            <a:pPr lvl="1"/>
            <a:r>
              <a:rPr lang="en-GB" sz="2400" dirty="0" smtClean="0"/>
              <a:t>Vulnerability to psychiatric illness</a:t>
            </a:r>
          </a:p>
          <a:p>
            <a:pPr lvl="1"/>
            <a:r>
              <a:rPr lang="en-GB" sz="2400" dirty="0" smtClean="0"/>
              <a:t>Deaf experience</a:t>
            </a:r>
          </a:p>
          <a:p>
            <a:pPr lvl="1"/>
            <a:r>
              <a:rPr lang="en-GB" sz="2400" dirty="0" smtClean="0"/>
              <a:t>Communication issues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Referral to a specialist service is important 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89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Problems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Majority of deaf children are born to hearing parents so language deprivation is common</a:t>
            </a:r>
          </a:p>
          <a:p>
            <a:endParaRPr lang="en-GB" sz="2800" dirty="0" smtClean="0"/>
          </a:p>
          <a:p>
            <a:r>
              <a:rPr lang="en-GB" sz="2800" dirty="0" smtClean="0"/>
              <a:t>Poor educational opportunities</a:t>
            </a:r>
          </a:p>
          <a:p>
            <a:endParaRPr lang="en-GB" sz="2800" dirty="0" smtClean="0"/>
          </a:p>
          <a:p>
            <a:r>
              <a:rPr lang="en-GB" sz="2800" dirty="0" smtClean="0"/>
              <a:t>Social exclusion</a:t>
            </a:r>
          </a:p>
          <a:p>
            <a:endParaRPr lang="en-GB" sz="2800" dirty="0" smtClean="0"/>
          </a:p>
          <a:p>
            <a:r>
              <a:rPr lang="en-GB" sz="2800" dirty="0" smtClean="0"/>
              <a:t>Lack of employment opportunities</a:t>
            </a:r>
          </a:p>
          <a:p>
            <a:endParaRPr lang="en-GB" sz="2800" dirty="0" smtClean="0"/>
          </a:p>
          <a:p>
            <a:r>
              <a:rPr lang="en-GB" sz="2800" dirty="0" smtClean="0"/>
              <a:t>Higher incidence of mental health problems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124744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16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42003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Issues in managing a deaf patient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400" baseline="0" dirty="0" smtClean="0"/>
              <a:t>Mental Health Act</a:t>
            </a:r>
          </a:p>
          <a:p>
            <a:endParaRPr lang="en-GB" sz="1400" dirty="0" smtClean="0"/>
          </a:p>
          <a:p>
            <a:r>
              <a:rPr lang="en-GB" sz="2400" dirty="0" smtClean="0"/>
              <a:t>Policies</a:t>
            </a:r>
            <a:r>
              <a:rPr lang="en-GB" sz="2400" baseline="0" dirty="0" smtClean="0"/>
              <a:t> </a:t>
            </a:r>
          </a:p>
          <a:p>
            <a:endParaRPr lang="en-GB" sz="1400" baseline="0" dirty="0" smtClean="0"/>
          </a:p>
          <a:p>
            <a:r>
              <a:rPr lang="en-GB" sz="2400" baseline="0" dirty="0" smtClean="0"/>
              <a:t>Complaints </a:t>
            </a:r>
          </a:p>
          <a:p>
            <a:endParaRPr lang="en-GB" sz="1400" baseline="0" dirty="0" smtClean="0"/>
          </a:p>
          <a:p>
            <a:r>
              <a:rPr lang="en-GB" sz="2400" baseline="0" dirty="0" smtClean="0"/>
              <a:t>Ward adaptations </a:t>
            </a:r>
          </a:p>
          <a:p>
            <a:endParaRPr lang="en-GB" sz="1400" dirty="0" smtClean="0"/>
          </a:p>
          <a:p>
            <a:r>
              <a:rPr lang="en-GB" sz="2400" dirty="0" smtClean="0"/>
              <a:t>Adequate communication</a:t>
            </a:r>
          </a:p>
          <a:p>
            <a:pPr lvl="0"/>
            <a:endParaRPr lang="en-GB" sz="1400" dirty="0" smtClean="0"/>
          </a:p>
          <a:p>
            <a:pPr lvl="0"/>
            <a:r>
              <a:rPr lang="en-GB" sz="2400" dirty="0" smtClean="0"/>
              <a:t>Dealing with aggression  </a:t>
            </a:r>
          </a:p>
          <a:p>
            <a:endParaRPr lang="en-GB" sz="1400" baseline="0" dirty="0" smtClean="0"/>
          </a:p>
          <a:p>
            <a:r>
              <a:rPr lang="en-GB" sz="2400" baseline="0" dirty="0" smtClean="0"/>
              <a:t>Behavioural problems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268760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56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429519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Issues in assessment</a:t>
            </a:r>
            <a:r>
              <a:rPr lang="en-GB" sz="3200" baseline="0" dirty="0" smtClean="0"/>
              <a:t> and management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sz="3800" dirty="0" smtClean="0"/>
              <a:t>Wide range of co</a:t>
            </a:r>
            <a:r>
              <a:rPr lang="en-GB" sz="3800" baseline="0" dirty="0" smtClean="0"/>
              <a:t>mmunication skills</a:t>
            </a:r>
          </a:p>
          <a:p>
            <a:pPr lvl="0"/>
            <a:endParaRPr lang="en-GB" sz="2200" baseline="0" dirty="0" smtClean="0"/>
          </a:p>
          <a:p>
            <a:pPr lvl="0"/>
            <a:r>
              <a:rPr lang="en-GB" sz="3800" baseline="0" dirty="0" smtClean="0"/>
              <a:t>Wide variability in language fluency</a:t>
            </a:r>
          </a:p>
          <a:p>
            <a:pPr lvl="0"/>
            <a:endParaRPr lang="en-GB" sz="2900" baseline="0" dirty="0" smtClean="0"/>
          </a:p>
          <a:p>
            <a:pPr lvl="0"/>
            <a:r>
              <a:rPr lang="en-GB" sz="3800" baseline="0" dirty="0" smtClean="0"/>
              <a:t>Establishing a therapeutic relationship</a:t>
            </a:r>
          </a:p>
          <a:p>
            <a:pPr lvl="0"/>
            <a:endParaRPr lang="en-GB" sz="2900" baseline="0" dirty="0" smtClean="0"/>
          </a:p>
          <a:p>
            <a:pPr lvl="0"/>
            <a:r>
              <a:rPr lang="en-GB" sz="3800" baseline="0" dirty="0" smtClean="0"/>
              <a:t>Difficulty in describing thoughts, emotions, experiences</a:t>
            </a:r>
          </a:p>
          <a:p>
            <a:pPr lvl="0"/>
            <a:endParaRPr lang="en-GB" sz="2600" baseline="0" dirty="0" smtClean="0"/>
          </a:p>
          <a:p>
            <a:pPr lvl="0"/>
            <a:r>
              <a:rPr lang="en-GB" sz="3800" baseline="0" dirty="0" smtClean="0"/>
              <a:t>Cause of deafness</a:t>
            </a:r>
          </a:p>
          <a:p>
            <a:pPr lvl="0"/>
            <a:endParaRPr lang="en-GB" sz="2600" baseline="0" dirty="0" smtClean="0"/>
          </a:p>
          <a:p>
            <a:pPr lvl="0"/>
            <a:r>
              <a:rPr lang="en-GB" sz="3800" baseline="0" dirty="0" smtClean="0"/>
              <a:t>Neurological issues</a:t>
            </a:r>
          </a:p>
          <a:p>
            <a:pPr lvl="0"/>
            <a:endParaRPr lang="en-GB" sz="2600" baseline="0" dirty="0" smtClean="0"/>
          </a:p>
          <a:p>
            <a:pPr lvl="0"/>
            <a:r>
              <a:rPr lang="en-GB" sz="3800" baseline="0" dirty="0" smtClean="0"/>
              <a:t>Use of psychiatric drugs 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268760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3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Cause</a:t>
            </a:r>
            <a:r>
              <a:rPr lang="en-GB" sz="3200" baseline="0" dirty="0" smtClean="0"/>
              <a:t> of deafness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800" dirty="0" smtClean="0"/>
              <a:t>Rubella - ↑schizophrenia &amp; hypothyroidism 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err="1" smtClean="0"/>
              <a:t>Pendred</a:t>
            </a:r>
            <a:r>
              <a:rPr lang="en-GB" sz="2800" dirty="0" smtClean="0"/>
              <a:t> syndrome – thyroid disorders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Ushers syndrome - ↑psychotic disorders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err="1" smtClean="0"/>
              <a:t>Neurosarcoid</a:t>
            </a:r>
            <a:r>
              <a:rPr lang="en-GB" sz="2800" dirty="0" smtClean="0"/>
              <a:t> – CNs palsies (VIII)</a:t>
            </a:r>
            <a:r>
              <a:rPr lang="en-GB" sz="2800" baseline="0" dirty="0" smtClean="0"/>
              <a:t> &amp; psychiatric symptoms</a:t>
            </a:r>
          </a:p>
          <a:p>
            <a:pPr lvl="0"/>
            <a:endParaRPr lang="en-GB" sz="2800" baseline="0" dirty="0" smtClean="0"/>
          </a:p>
          <a:p>
            <a:pPr lvl="0"/>
            <a:r>
              <a:rPr lang="en-GB" sz="2800" baseline="0" dirty="0" smtClean="0"/>
              <a:t>Metabolic disorders -  metachromatic </a:t>
            </a:r>
            <a:r>
              <a:rPr lang="en-GB" sz="2800" baseline="0" dirty="0" err="1" smtClean="0"/>
              <a:t>leukodystrophy</a:t>
            </a:r>
            <a:endParaRPr lang="en-GB" sz="2800" baseline="0" dirty="0" smtClean="0"/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95536" y="1124744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1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26" y="461891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Neurological issues that affect presentation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32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 both hearing adults and pre-lingual deaf BSL users</a:t>
            </a:r>
          </a:p>
          <a:p>
            <a:pPr lvl="1"/>
            <a:r>
              <a:rPr lang="en-GB" sz="2000" dirty="0" err="1" smtClean="0"/>
              <a:t>Broca’s</a:t>
            </a:r>
            <a:r>
              <a:rPr lang="en-GB" sz="2000" dirty="0" smtClean="0"/>
              <a:t> and Wernicke’s areas and surrounding areas are recruited during communication</a:t>
            </a:r>
          </a:p>
          <a:p>
            <a:pPr marL="0" lvl="0" indent="0">
              <a:buNone/>
            </a:pPr>
            <a:endParaRPr lang="en-GB" sz="2400" dirty="0" smtClean="0"/>
          </a:p>
          <a:p>
            <a:pPr lvl="0"/>
            <a:r>
              <a:rPr lang="en-GB" sz="2400" dirty="0" smtClean="0"/>
              <a:t>However, in pre-lingual deaf BSL users recruit the </a:t>
            </a:r>
          </a:p>
          <a:p>
            <a:pPr marL="0" lvl="0" indent="0">
              <a:buNone/>
            </a:pPr>
            <a:r>
              <a:rPr lang="en-GB" sz="2400" dirty="0" smtClean="0"/>
              <a:t>     </a:t>
            </a:r>
            <a:r>
              <a:rPr lang="en-GB" sz="2400" dirty="0" err="1" smtClean="0"/>
              <a:t>occipito</a:t>
            </a:r>
            <a:r>
              <a:rPr lang="en-GB" sz="2400" dirty="0" smtClean="0"/>
              <a:t>-temporal</a:t>
            </a:r>
            <a:r>
              <a:rPr lang="en-GB" sz="2400" baseline="0" dirty="0" smtClean="0"/>
              <a:t> regions (V5) during communication</a:t>
            </a:r>
          </a:p>
          <a:p>
            <a:pPr lvl="0"/>
            <a:endParaRPr lang="en-GB" sz="2400" baseline="0" dirty="0" smtClean="0"/>
          </a:p>
          <a:p>
            <a:pPr lvl="0"/>
            <a:r>
              <a:rPr lang="en-GB" sz="2400" baseline="0" dirty="0" smtClean="0"/>
              <a:t>White matter disease/strokes 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77866" y="1340768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37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28" y="602827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Factors that may influence communication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866244" cy="4525963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Exposure to language</a:t>
            </a:r>
          </a:p>
          <a:p>
            <a:pPr marL="457200" lvl="1" indent="0">
              <a:buNone/>
            </a:pPr>
            <a:endParaRPr lang="en-GB" sz="1300" dirty="0" smtClean="0"/>
          </a:p>
          <a:p>
            <a:pPr lvl="1"/>
            <a:r>
              <a:rPr lang="en-GB" sz="2400" dirty="0" smtClean="0"/>
              <a:t>Sign/spoken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Age of exposure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Family of origin – deaf/hearing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Educational experiences–deaf/mainstream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Involvement in Deaf Community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Neurological factors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7225"/>
            <a:ext cx="2840788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" y="217226"/>
            <a:ext cx="553596" cy="54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453336"/>
            <a:ext cx="3261004" cy="1928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12908" y="1412776"/>
            <a:ext cx="828092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99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892</Words>
  <Application>Microsoft Office PowerPoint</Application>
  <PresentationFormat>On-screen Show (4:3)</PresentationFormat>
  <Paragraphs>316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“Deaf and unwell” – diagnostic and management challenges</vt:lpstr>
      <vt:lpstr>Purpose of our talk</vt:lpstr>
      <vt:lpstr>Deaf People</vt:lpstr>
      <vt:lpstr>Problems </vt:lpstr>
      <vt:lpstr>Issues in managing a deaf patient </vt:lpstr>
      <vt:lpstr>Issues in assessment and management </vt:lpstr>
      <vt:lpstr>Cause of deafness</vt:lpstr>
      <vt:lpstr>Neurological issues that affect presentation</vt:lpstr>
      <vt:lpstr>Factors that may influence communication</vt:lpstr>
      <vt:lpstr>Dysfluent deaf patients</vt:lpstr>
      <vt:lpstr>Psychosis</vt:lpstr>
      <vt:lpstr>Difficulties in diagnosing psychosis</vt:lpstr>
      <vt:lpstr>Mood disorders</vt:lpstr>
      <vt:lpstr>Autism Spectrum Disorders</vt:lpstr>
      <vt:lpstr>Case study 1</vt:lpstr>
      <vt:lpstr>Case study 1: Symptoms</vt:lpstr>
      <vt:lpstr>Case study 1:  Jasmine Suite</vt:lpstr>
      <vt:lpstr>Case study 1 </vt:lpstr>
      <vt:lpstr>Case study 1 </vt:lpstr>
      <vt:lpstr>Case study 1 </vt:lpstr>
      <vt:lpstr>Case study 2 </vt:lpstr>
      <vt:lpstr>Case study 2 </vt:lpstr>
      <vt:lpstr>Case study 2</vt:lpstr>
      <vt:lpstr>Case study 2:  PICU</vt:lpstr>
      <vt:lpstr>Case study 2: Jasmine suite</vt:lpstr>
      <vt:lpstr>Case study 2 </vt:lpstr>
      <vt:lpstr>Case study 2</vt:lpstr>
      <vt:lpstr>Case study 2:  Problems</vt:lpstr>
      <vt:lpstr>PowerPoint Presentation</vt:lpstr>
      <vt:lpstr>Conclusion</vt:lpstr>
    </vt:vector>
  </TitlesOfParts>
  <Company>BSMHFT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“Deaf and unwell” – diagnostic and management challenges</dc:title>
  <dc:creator>Windows User</dc:creator>
  <cp:lastModifiedBy>Windows User</cp:lastModifiedBy>
  <cp:revision>6</cp:revision>
  <dcterms:created xsi:type="dcterms:W3CDTF">2013-09-16T12:08:47Z</dcterms:created>
  <dcterms:modified xsi:type="dcterms:W3CDTF">2013-09-16T13:27:00Z</dcterms:modified>
</cp:coreProperties>
</file>