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3"/>
  </p:handoutMasterIdLst>
  <p:sldIdLst>
    <p:sldId id="256" r:id="rId2"/>
    <p:sldId id="259" r:id="rId3"/>
    <p:sldId id="258" r:id="rId4"/>
    <p:sldId id="260" r:id="rId5"/>
    <p:sldId id="261" r:id="rId6"/>
    <p:sldId id="262" r:id="rId7"/>
    <p:sldId id="267" r:id="rId8"/>
    <p:sldId id="263" r:id="rId9"/>
    <p:sldId id="264" r:id="rId10"/>
    <p:sldId id="268" r:id="rId11"/>
    <p:sldId id="265" r:id="rId12"/>
    <p:sldId id="266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0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BDF479-9FD5-46D3-A5B6-A99B764AC272}" type="datetimeFigureOut">
              <a:rPr lang="en-GB" smtClean="0"/>
              <a:t>10/09/2013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A222EA-7BD7-4AD3-AEA4-3DBF4A5DC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8418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FF74E-3FD2-4AE4-825D-62920309774C}" type="datetimeFigureOut">
              <a:rPr lang="en-GB" smtClean="0"/>
              <a:t>10/09/2013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D3EB2-602F-42D9-A7B6-A60B78C2E4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9293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FF74E-3FD2-4AE4-825D-62920309774C}" type="datetimeFigureOut">
              <a:rPr lang="en-GB" smtClean="0"/>
              <a:t>10/09/2013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D3EB2-602F-42D9-A7B6-A60B78C2E4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4460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FF74E-3FD2-4AE4-825D-62920309774C}" type="datetimeFigureOut">
              <a:rPr lang="en-GB" smtClean="0"/>
              <a:t>10/09/2013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D3EB2-602F-42D9-A7B6-A60B78C2E4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978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FF74E-3FD2-4AE4-825D-62920309774C}" type="datetimeFigureOut">
              <a:rPr lang="en-GB" smtClean="0"/>
              <a:t>10/09/2013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D3EB2-602F-42D9-A7B6-A60B78C2E4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498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FF74E-3FD2-4AE4-825D-62920309774C}" type="datetimeFigureOut">
              <a:rPr lang="en-GB" smtClean="0"/>
              <a:t>10/09/2013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D3EB2-602F-42D9-A7B6-A60B78C2E4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4094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FF74E-3FD2-4AE4-825D-62920309774C}" type="datetimeFigureOut">
              <a:rPr lang="en-GB" smtClean="0"/>
              <a:t>10/09/2013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D3EB2-602F-42D9-A7B6-A60B78C2E4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1189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FF74E-3FD2-4AE4-825D-62920309774C}" type="datetimeFigureOut">
              <a:rPr lang="en-GB" smtClean="0"/>
              <a:t>10/09/2013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D3EB2-602F-42D9-A7B6-A60B78C2E4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9119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FF74E-3FD2-4AE4-825D-62920309774C}" type="datetimeFigureOut">
              <a:rPr lang="en-GB" smtClean="0"/>
              <a:t>10/09/2013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D3EB2-602F-42D9-A7B6-A60B78C2E4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26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FF74E-3FD2-4AE4-825D-62920309774C}" type="datetimeFigureOut">
              <a:rPr lang="en-GB" smtClean="0"/>
              <a:t>10/09/2013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D3EB2-602F-42D9-A7B6-A60B78C2E4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211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FF74E-3FD2-4AE4-825D-62920309774C}" type="datetimeFigureOut">
              <a:rPr lang="en-GB" smtClean="0"/>
              <a:t>10/09/2013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D3EB2-602F-42D9-A7B6-A60B78C2E4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2368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FF74E-3FD2-4AE4-825D-62920309774C}" type="datetimeFigureOut">
              <a:rPr lang="en-GB" smtClean="0"/>
              <a:t>10/09/2013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D3EB2-602F-42D9-A7B6-A60B78C2E4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0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FF74E-3FD2-4AE4-825D-62920309774C}" type="datetimeFigureOut">
              <a:rPr lang="en-GB" smtClean="0"/>
              <a:t>10/09/2013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D3EB2-602F-42D9-A7B6-A60B78C2E4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3191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>
            <a:off x="30938" y="404664"/>
            <a:ext cx="8889458" cy="5904656"/>
          </a:xfrm>
          <a:prstGeom prst="triangle">
            <a:avLst>
              <a:gd name="adj" fmla="val 49769"/>
            </a:avLst>
          </a:prstGeom>
          <a:solidFill>
            <a:srgbClr val="FCF0D0">
              <a:alpha val="64706"/>
            </a:srgbClr>
          </a:solidFill>
          <a:ln>
            <a:solidFill>
              <a:schemeClr val="bg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0965" y="278092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‘</a:t>
            </a:r>
            <a:r>
              <a:rPr lang="en-GB" sz="3600" dirty="0"/>
              <a:t>The Drama </a:t>
            </a:r>
            <a:r>
              <a:rPr lang="en-GB" sz="3600" dirty="0" smtClean="0"/>
              <a:t>Triangle’</a:t>
            </a:r>
            <a:br>
              <a:rPr lang="en-GB" sz="3600" dirty="0" smtClean="0"/>
            </a:br>
            <a:r>
              <a:rPr lang="en-GB" sz="3600" dirty="0" smtClean="0"/>
              <a:t>and </a:t>
            </a:r>
            <a:br>
              <a:rPr lang="en-GB" sz="3600" dirty="0" smtClean="0"/>
            </a:br>
            <a:r>
              <a:rPr lang="en-GB" sz="3600" dirty="0" smtClean="0"/>
              <a:t>working </a:t>
            </a:r>
            <a:r>
              <a:rPr lang="en-GB" sz="3600" dirty="0"/>
              <a:t>with deaf clients</a:t>
            </a:r>
            <a:br>
              <a:rPr lang="en-GB" sz="3600" dirty="0"/>
            </a:br>
            <a:r>
              <a:rPr lang="en-GB" sz="3600" dirty="0" smtClean="0"/>
              <a:t> 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5013176"/>
            <a:ext cx="6400800" cy="1752600"/>
          </a:xfrm>
        </p:spPr>
        <p:txBody>
          <a:bodyPr>
            <a:normAutofit/>
          </a:bodyPr>
          <a:lstStyle/>
          <a:p>
            <a:r>
              <a:rPr lang="en-GB" sz="2400" dirty="0" smtClean="0">
                <a:solidFill>
                  <a:schemeClr val="tx1"/>
                </a:solidFill>
              </a:rPr>
              <a:t>Debbie </a:t>
            </a:r>
            <a:r>
              <a:rPr lang="en-GB" sz="2400" dirty="0" err="1" smtClean="0">
                <a:solidFill>
                  <a:schemeClr val="tx1"/>
                </a:solidFill>
              </a:rPr>
              <a:t>Joynes</a:t>
            </a:r>
            <a:endParaRPr lang="en-GB" sz="2400" dirty="0" smtClean="0">
              <a:solidFill>
                <a:schemeClr val="tx1"/>
              </a:solidFill>
            </a:endParaRPr>
          </a:p>
          <a:p>
            <a:r>
              <a:rPr lang="en-GB" sz="2400" dirty="0" smtClean="0">
                <a:solidFill>
                  <a:schemeClr val="tx1"/>
                </a:solidFill>
              </a:rPr>
              <a:t>Integrative </a:t>
            </a:r>
            <a:r>
              <a:rPr lang="en-GB" sz="2400" dirty="0">
                <a:solidFill>
                  <a:schemeClr val="tx1"/>
                </a:solidFill>
              </a:rPr>
              <a:t>Psychotherapist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endParaRPr lang="en-GB" sz="24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1015" y="260648"/>
            <a:ext cx="3025947" cy="43204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194" y="6525344"/>
            <a:ext cx="2972973" cy="1757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91661"/>
            <a:ext cx="509445" cy="501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38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Position of Rescuer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 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260648"/>
            <a:ext cx="2840786" cy="4056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194" y="6525344"/>
            <a:ext cx="2972973" cy="1757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91661"/>
            <a:ext cx="509445" cy="501035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593911" y="1268760"/>
            <a:ext cx="806489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83568" y="1628800"/>
            <a:ext cx="80648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/>
              <a:t>Naturally drawn to the caring professions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/>
              <a:t>Danger of reinforcement  of helplessness – e.g. Deaf patient and hearing clinician -  ‘Hearing knows best’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/>
              <a:t>Important driver: to avoid guilt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42329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err="1" smtClean="0"/>
              <a:t>Persecuter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‘one up’  position</a:t>
            </a:r>
          </a:p>
          <a:p>
            <a:pPr marL="0" indent="0">
              <a:buNone/>
            </a:pPr>
            <a:endParaRPr lang="en-GB" sz="2400" dirty="0" smtClean="0"/>
          </a:p>
          <a:p>
            <a:r>
              <a:rPr lang="en-GB" sz="2400" dirty="0" smtClean="0"/>
              <a:t>Needs </a:t>
            </a:r>
            <a:r>
              <a:rPr lang="en-GB" sz="2400" dirty="0"/>
              <a:t>to be in control </a:t>
            </a:r>
          </a:p>
          <a:p>
            <a:pPr marL="0" indent="0">
              <a:buNone/>
            </a:pPr>
            <a:r>
              <a:rPr lang="en-GB" sz="2400" dirty="0"/>
              <a:t> </a:t>
            </a:r>
          </a:p>
          <a:p>
            <a:r>
              <a:rPr lang="en-GB" sz="2400" dirty="0" smtClean="0"/>
              <a:t>Uses </a:t>
            </a:r>
            <a:r>
              <a:rPr lang="en-GB" sz="2400" dirty="0"/>
              <a:t>blame, criticisms, attacks to release stress.</a:t>
            </a:r>
          </a:p>
          <a:p>
            <a:pPr marL="0" indent="0">
              <a:buNone/>
            </a:pPr>
            <a:r>
              <a:rPr lang="en-GB" sz="2400" dirty="0"/>
              <a:t> </a:t>
            </a:r>
          </a:p>
          <a:p>
            <a:r>
              <a:rPr lang="en-GB" sz="2400" dirty="0" smtClean="0"/>
              <a:t>Highly </a:t>
            </a:r>
            <a:r>
              <a:rPr lang="en-GB" sz="2400" dirty="0"/>
              <a:t>judgmental of others </a:t>
            </a:r>
          </a:p>
          <a:p>
            <a:pPr marL="0" indent="0">
              <a:buNone/>
            </a:pPr>
            <a:r>
              <a:rPr lang="en-GB" sz="2400" dirty="0"/>
              <a:t> </a:t>
            </a:r>
          </a:p>
          <a:p>
            <a:r>
              <a:rPr lang="en-GB" sz="2400" dirty="0" smtClean="0"/>
              <a:t> </a:t>
            </a:r>
            <a:r>
              <a:rPr lang="en-GB" sz="2400" dirty="0"/>
              <a:t>Self righteously  judges others weaknesses  </a:t>
            </a:r>
          </a:p>
          <a:p>
            <a:pPr marL="0" indent="0">
              <a:buNone/>
            </a:pPr>
            <a:r>
              <a:rPr lang="en-GB" sz="2400" dirty="0"/>
              <a:t> 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260648"/>
            <a:ext cx="2840786" cy="4056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194" y="6525344"/>
            <a:ext cx="2972973" cy="1757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91661"/>
            <a:ext cx="509445" cy="501035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593911" y="1268760"/>
            <a:ext cx="806489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913686" y="615590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 of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778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err="1" smtClean="0"/>
              <a:t>Persecuter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 </a:t>
            </a:r>
          </a:p>
          <a:p>
            <a:r>
              <a:rPr lang="en-GB" sz="2400" dirty="0" smtClean="0"/>
              <a:t>Has </a:t>
            </a:r>
            <a:r>
              <a:rPr lang="en-GB" sz="2400" dirty="0"/>
              <a:t>a strong sense of entitlement--"you owe me"</a:t>
            </a:r>
          </a:p>
          <a:p>
            <a:pPr marL="0" indent="0">
              <a:buNone/>
            </a:pPr>
            <a:r>
              <a:rPr lang="en-GB" sz="2400" dirty="0"/>
              <a:t> </a:t>
            </a:r>
          </a:p>
          <a:p>
            <a:r>
              <a:rPr lang="en-GB" sz="2400" dirty="0" smtClean="0"/>
              <a:t>Has </a:t>
            </a:r>
            <a:r>
              <a:rPr lang="en-GB" sz="2400" dirty="0"/>
              <a:t>feelings of frustration that trigger the ‘right’ to get angry </a:t>
            </a:r>
          </a:p>
          <a:p>
            <a:pPr marL="0" indent="0">
              <a:buNone/>
            </a:pPr>
            <a:r>
              <a:rPr lang="en-GB" sz="2400" dirty="0"/>
              <a:t> </a:t>
            </a:r>
          </a:p>
          <a:p>
            <a:r>
              <a:rPr lang="en-GB" sz="2400" dirty="0" smtClean="0"/>
              <a:t>Has </a:t>
            </a:r>
            <a:r>
              <a:rPr lang="en-GB" sz="2400" dirty="0"/>
              <a:t>a strong need to be right and not have their authority challenged.</a:t>
            </a:r>
          </a:p>
          <a:p>
            <a:pPr marL="0" indent="0">
              <a:buNone/>
            </a:pPr>
            <a:r>
              <a:rPr lang="en-GB" sz="2400" dirty="0"/>
              <a:t> </a:t>
            </a:r>
          </a:p>
          <a:p>
            <a:r>
              <a:rPr lang="en-GB" sz="2400" dirty="0" smtClean="0"/>
              <a:t>Finds </a:t>
            </a:r>
            <a:r>
              <a:rPr lang="en-GB" sz="2400" dirty="0"/>
              <a:t>reasons to make others wrong and scapegoats them.</a:t>
            </a:r>
          </a:p>
          <a:p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260648"/>
            <a:ext cx="2840786" cy="4056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194" y="6525344"/>
            <a:ext cx="2972973" cy="1757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91661"/>
            <a:ext cx="509445" cy="501035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593911" y="1268760"/>
            <a:ext cx="806489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913686" y="615590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</a:t>
            </a:r>
            <a:r>
              <a:rPr lang="en-GB" dirty="0" smtClean="0"/>
              <a:t> of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113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559" y="54868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sz="3200" dirty="0" smtClean="0"/>
              <a:t>Indicators for primary positions: VICTIM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 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260648"/>
            <a:ext cx="2840786" cy="4056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194" y="6525344"/>
            <a:ext cx="2972973" cy="1757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91661"/>
            <a:ext cx="509445" cy="501035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593911" y="1412776"/>
            <a:ext cx="806489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035335" y="1473107"/>
            <a:ext cx="797523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/>
              <a:t>Hang-dog expression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/>
              <a:t>Pouty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/>
              <a:t>Bent over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/>
              <a:t>Shoulders hunched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/>
              <a:t>Hands wringing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/>
              <a:t>Fidgety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/>
              <a:t>Sulky expression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913686" y="615590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 of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284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559" y="54868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sz="3200" dirty="0" smtClean="0"/>
              <a:t>Indicators for primary positions: VICTIM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 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260648"/>
            <a:ext cx="2840786" cy="4056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194" y="6525344"/>
            <a:ext cx="2972973" cy="1757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91661"/>
            <a:ext cx="509445" cy="501035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593911" y="1412776"/>
            <a:ext cx="806489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83568" y="1772816"/>
            <a:ext cx="797523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GB" sz="2400" dirty="0"/>
              <a:t>Avoiding eye contact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/>
              <a:t>Looks ‘little’</a:t>
            </a:r>
          </a:p>
          <a:p>
            <a:endParaRPr lang="en-GB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/>
              <a:t>Quiet tone, or monotone use of voice or ‘small’ kind of ‘floppy’ signing …. Not taking up much space.  Inviting others to not hear/understand/miss the point</a:t>
            </a:r>
          </a:p>
          <a:p>
            <a:endParaRPr lang="en-GB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/>
              <a:t>Statements like ‘I can’t’, ‘You don’t understand’, ‘Its so hard for me’, ‘Yes, but …</a:t>
            </a:r>
          </a:p>
          <a:p>
            <a:endParaRPr lang="en-GB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/>
              <a:t>Can appear quite child-like</a:t>
            </a:r>
            <a:endParaRPr lang="en-GB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7913686" y="615590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 </a:t>
            </a:r>
            <a:r>
              <a:rPr lang="en-GB" dirty="0" smtClean="0"/>
              <a:t>of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546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559" y="54868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sz="3200" dirty="0" smtClean="0"/>
              <a:t>Indicators for primary positions: RESCUER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 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260648"/>
            <a:ext cx="2840786" cy="4056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194" y="6525344"/>
            <a:ext cx="2972973" cy="1757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91661"/>
            <a:ext cx="509445" cy="501035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593911" y="1412776"/>
            <a:ext cx="806489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83568" y="1631591"/>
            <a:ext cx="797523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Arial" pitchFamily="34" charset="0"/>
              <a:buChar char="•"/>
            </a:pPr>
            <a:r>
              <a:rPr lang="en-GB" sz="2400" dirty="0" smtClean="0"/>
              <a:t>Concerned facial expression</a:t>
            </a:r>
          </a:p>
          <a:p>
            <a:pPr marL="342900" indent="-342900">
              <a:lnSpc>
                <a:spcPct val="200000"/>
              </a:lnSpc>
              <a:buFont typeface="Arial" pitchFamily="34" charset="0"/>
              <a:buChar char="•"/>
            </a:pPr>
            <a:r>
              <a:rPr lang="en-GB" sz="2400" dirty="0" smtClean="0"/>
              <a:t>Leaning forward, sitting forward in chair</a:t>
            </a:r>
          </a:p>
          <a:p>
            <a:pPr marL="342900" indent="-342900">
              <a:lnSpc>
                <a:spcPct val="200000"/>
              </a:lnSpc>
              <a:buFont typeface="Arial" pitchFamily="34" charset="0"/>
              <a:buChar char="•"/>
            </a:pPr>
            <a:r>
              <a:rPr lang="en-GB" sz="2400" dirty="0" smtClean="0"/>
              <a:t>Head tilt</a:t>
            </a:r>
          </a:p>
          <a:p>
            <a:pPr marL="342900" indent="-342900">
              <a:lnSpc>
                <a:spcPct val="200000"/>
              </a:lnSpc>
              <a:buFont typeface="Arial" pitchFamily="34" charset="0"/>
              <a:buChar char="•"/>
            </a:pPr>
            <a:r>
              <a:rPr lang="en-GB" sz="2400" dirty="0" smtClean="0"/>
              <a:t>‘If I were you’, ‘you should’, ‘Well, I think …’, ‘Shall I …..?’</a:t>
            </a:r>
          </a:p>
          <a:p>
            <a:pPr marL="342900" indent="-342900">
              <a:lnSpc>
                <a:spcPct val="200000"/>
              </a:lnSpc>
              <a:buFont typeface="Arial" pitchFamily="34" charset="0"/>
              <a:buChar char="•"/>
            </a:pPr>
            <a:r>
              <a:rPr lang="en-GB" sz="2400" dirty="0" smtClean="0"/>
              <a:t>Feelings of smugness, or superiority, or pity</a:t>
            </a:r>
          </a:p>
          <a:p>
            <a:pPr marL="342900" indent="-342900">
              <a:lnSpc>
                <a:spcPct val="200000"/>
              </a:lnSpc>
              <a:buFont typeface="Arial" pitchFamily="34" charset="0"/>
              <a:buChar char="•"/>
            </a:pPr>
            <a:r>
              <a:rPr lang="en-GB" sz="2400" dirty="0" smtClean="0"/>
              <a:t>Being condescending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913686" y="615590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</a:t>
            </a:r>
            <a:r>
              <a:rPr lang="en-GB" dirty="0" smtClean="0"/>
              <a:t> </a:t>
            </a:r>
            <a:r>
              <a:rPr lang="en-GB" dirty="0" smtClean="0"/>
              <a:t>of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520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559" y="54868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sz="3200" dirty="0" smtClean="0"/>
              <a:t>Indicators for primary positions: RESCUER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 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260648"/>
            <a:ext cx="2840786" cy="4056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194" y="6525344"/>
            <a:ext cx="2972973" cy="1757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91661"/>
            <a:ext cx="509445" cy="501035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593911" y="1412776"/>
            <a:ext cx="806489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33653" y="1844824"/>
            <a:ext cx="7975239" cy="340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/>
              <a:t>Anxious compulsion to do something or give something or solve something … and disproportionate sense of responsibility</a:t>
            </a:r>
          </a:p>
          <a:p>
            <a:pPr marL="342900" indent="-342900">
              <a:lnSpc>
                <a:spcPct val="200000"/>
              </a:lnSpc>
              <a:buFont typeface="Arial" pitchFamily="34" charset="0"/>
              <a:buChar char="•"/>
            </a:pPr>
            <a:endParaRPr lang="en-GB" sz="900" dirty="0" smtClean="0"/>
          </a:p>
          <a:p>
            <a:pPr marL="342900" indent="-342900">
              <a:lnSpc>
                <a:spcPct val="200000"/>
              </a:lnSpc>
              <a:buFont typeface="Arial" pitchFamily="34" charset="0"/>
              <a:buChar char="•"/>
            </a:pPr>
            <a:r>
              <a:rPr lang="en-GB" sz="2400" dirty="0" smtClean="0"/>
              <a:t>Parental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900" dirty="0" smtClean="0"/>
          </a:p>
          <a:p>
            <a:pPr marL="342900" indent="-342900">
              <a:buFont typeface="Arial" pitchFamily="34" charset="0"/>
              <a:buChar char="•"/>
            </a:pPr>
            <a:endParaRPr lang="en-GB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/>
              <a:t>Using touch whether invited to or not – like hugging, scooping, sweeping</a:t>
            </a:r>
            <a:endParaRPr lang="en-GB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7913686" y="615590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 </a:t>
            </a:r>
            <a:r>
              <a:rPr lang="en-GB" dirty="0" smtClean="0"/>
              <a:t>of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473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559" y="54868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sz="3200" dirty="0" smtClean="0"/>
              <a:t>Indicators for primary positions: PERSECUTOR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 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260648"/>
            <a:ext cx="2840786" cy="4056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194" y="6525344"/>
            <a:ext cx="2972973" cy="1757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91661"/>
            <a:ext cx="509445" cy="501035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593911" y="1412776"/>
            <a:ext cx="806489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60965" y="1844824"/>
            <a:ext cx="797523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/>
              <a:t>Leaning forward, making self bigger than the other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/>
              <a:t>Aggressive or loud tone.  Bigger faster signs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/>
              <a:t>Sardonic or sarcastic language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/>
              <a:t>Fixed glare or stare 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/>
              <a:t>Frowning</a:t>
            </a:r>
            <a:endParaRPr lang="en-GB" sz="2400" dirty="0"/>
          </a:p>
          <a:p>
            <a:pPr marL="342900" indent="-342900">
              <a:buFont typeface="Arial" pitchFamily="34" charset="0"/>
              <a:buChar char="•"/>
            </a:pPr>
            <a:endParaRPr lang="en-GB" sz="24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7913686" y="615590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 </a:t>
            </a:r>
            <a:r>
              <a:rPr lang="en-GB" dirty="0" smtClean="0"/>
              <a:t>of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421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559" y="54868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sz="3200" dirty="0" smtClean="0"/>
              <a:t>Indicators for primary positions: PERSECUTOR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 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260648"/>
            <a:ext cx="2840786" cy="4056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194" y="6525344"/>
            <a:ext cx="2972973" cy="1757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91661"/>
            <a:ext cx="509445" cy="501035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593911" y="1412776"/>
            <a:ext cx="806489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33653" y="1629928"/>
            <a:ext cx="797523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dirty="0" smtClean="0"/>
          </a:p>
          <a:p>
            <a:pPr marL="342900" indent="-342900">
              <a:buFont typeface="Arial" pitchFamily="34" charset="0"/>
              <a:buChar char="•"/>
            </a:pPr>
            <a:endParaRPr lang="en-GB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/>
              <a:t>Tight jaw, clenched teeth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/>
              <a:t>Racing pulse.  Tight chest.  Feeling hot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/>
              <a:t>Aloof or arrogant or dismissive or </a:t>
            </a:r>
            <a:r>
              <a:rPr lang="en-GB" sz="2400" dirty="0" err="1" smtClean="0"/>
              <a:t>accustatory</a:t>
            </a:r>
            <a:r>
              <a:rPr lang="en-GB" sz="2400" dirty="0" smtClean="0"/>
              <a:t> or stand-offish</a:t>
            </a:r>
            <a:endParaRPr lang="en-GB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7913686" y="615590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 </a:t>
            </a:r>
            <a:r>
              <a:rPr lang="en-GB" dirty="0" smtClean="0"/>
              <a:t>of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578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559" y="548680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dirty="0" smtClean="0"/>
              <a:t>No one wins in the Drama Triangle!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 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260648"/>
            <a:ext cx="2840786" cy="4056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194" y="6525344"/>
            <a:ext cx="2972973" cy="1757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91661"/>
            <a:ext cx="509445" cy="501035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593911" y="1412776"/>
            <a:ext cx="806489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13608" y="1499731"/>
            <a:ext cx="797523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All positions</a:t>
            </a:r>
            <a:r>
              <a:rPr lang="en-GB" sz="2400" dirty="0" smtClean="0"/>
              <a:t>: </a:t>
            </a:r>
          </a:p>
          <a:p>
            <a:endParaRPr lang="en-GB" sz="2400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en-GB" sz="2400" dirty="0" smtClean="0"/>
              <a:t>Cause pain</a:t>
            </a:r>
          </a:p>
          <a:p>
            <a:endParaRPr lang="en-GB" sz="2400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en-GB" sz="2400" dirty="0" smtClean="0"/>
              <a:t>Come from denied pain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400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en-GB" sz="2400" dirty="0" smtClean="0"/>
              <a:t>Come from a sense of shame and they cause shame in the other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400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en-GB" sz="2400" dirty="0" smtClean="0"/>
              <a:t>Come from feelings of unworthiness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0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7913686" y="615590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 </a:t>
            </a:r>
            <a:r>
              <a:rPr lang="en-GB" dirty="0" smtClean="0"/>
              <a:t>of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671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Drama Triangle</a:t>
            </a:r>
            <a:endParaRPr lang="en-GB" sz="3600" dirty="0"/>
          </a:p>
        </p:txBody>
      </p:sp>
      <p:sp>
        <p:nvSpPr>
          <p:cNvPr id="4" name="Isosceles Triangle 3"/>
          <p:cNvSpPr/>
          <p:nvPr/>
        </p:nvSpPr>
        <p:spPr>
          <a:xfrm rot="10800000">
            <a:off x="2322104" y="1977053"/>
            <a:ext cx="4608512" cy="388843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923928" y="5865486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Victim</a:t>
            </a:r>
            <a:endParaRPr lang="en-GB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835696" y="1420687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Rescuer</a:t>
            </a:r>
            <a:endParaRPr lang="en-GB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091781" y="1424085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Persecutor</a:t>
            </a:r>
            <a:endParaRPr lang="en-GB" sz="32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593911" y="1124744"/>
            <a:ext cx="806489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1015" y="260648"/>
            <a:ext cx="3025947" cy="43204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194" y="6525344"/>
            <a:ext cx="2972973" cy="17577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91661"/>
            <a:ext cx="509445" cy="501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43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559" y="548680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dirty="0" smtClean="0"/>
              <a:t>No one wins in the Drama Triangle!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 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260648"/>
            <a:ext cx="2840786" cy="4056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194" y="6525344"/>
            <a:ext cx="2972973" cy="1757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91661"/>
            <a:ext cx="509445" cy="501035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593911" y="1412776"/>
            <a:ext cx="806489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13607" y="1700808"/>
            <a:ext cx="7975239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All positions</a:t>
            </a:r>
            <a:r>
              <a:rPr lang="en-GB" sz="2400" dirty="0" smtClean="0"/>
              <a:t>: 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en-GB" sz="2000" dirty="0" smtClean="0"/>
          </a:p>
          <a:p>
            <a:pPr marL="800100" lvl="1" indent="-342900">
              <a:buFont typeface="Arial" pitchFamily="34" charset="0"/>
              <a:buChar char="•"/>
            </a:pPr>
            <a:endParaRPr lang="en-GB" sz="2000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en-GB" sz="2400" dirty="0" smtClean="0"/>
              <a:t>Are about a loss of personal power</a:t>
            </a:r>
          </a:p>
          <a:p>
            <a:endParaRPr lang="en-GB" sz="2400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en-GB" sz="2400" dirty="0" smtClean="0"/>
              <a:t>Perpetuate guilt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400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en-GB" sz="2400" dirty="0" smtClean="0"/>
              <a:t>Keep people caught in dysfunctional behaviour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913686" y="615590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 </a:t>
            </a:r>
            <a:r>
              <a:rPr lang="en-GB" dirty="0" smtClean="0"/>
              <a:t>of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59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559" y="548680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dirty="0" smtClean="0"/>
              <a:t>Management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600200"/>
            <a:ext cx="764319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 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260648"/>
            <a:ext cx="2840786" cy="4056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194" y="6525344"/>
            <a:ext cx="2972973" cy="1757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91661"/>
            <a:ext cx="509445" cy="501035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593911" y="1412776"/>
            <a:ext cx="806489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93911" y="2132856"/>
            <a:ext cx="80648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Arial" pitchFamily="34" charset="0"/>
              <a:buChar char="•"/>
            </a:pPr>
            <a:r>
              <a:rPr lang="en-GB" sz="2400" dirty="0" smtClean="0"/>
              <a:t>Self awareness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400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en-GB" sz="2400" dirty="0" smtClean="0"/>
              <a:t>Recognising the process in others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400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en-GB" sz="2400" dirty="0" smtClean="0"/>
              <a:t>Supervision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57067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Victim 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400" dirty="0" smtClean="0"/>
              <a:t>‘one down’ position</a:t>
            </a:r>
          </a:p>
          <a:p>
            <a:pPr marL="0" indent="0">
              <a:buNone/>
            </a:pPr>
            <a:endParaRPr lang="en-GB" sz="2400" dirty="0" smtClean="0"/>
          </a:p>
          <a:p>
            <a:r>
              <a:rPr lang="en-GB" sz="2400" dirty="0" smtClean="0"/>
              <a:t>“Poor Me”</a:t>
            </a:r>
          </a:p>
          <a:p>
            <a:endParaRPr lang="en-GB" sz="2400" dirty="0" smtClean="0"/>
          </a:p>
          <a:p>
            <a:r>
              <a:rPr lang="en-GB" sz="2400" dirty="0" smtClean="0"/>
              <a:t>Feels victimized, oppressed, helpless, hopeless, powerless, ashamed</a:t>
            </a:r>
          </a:p>
          <a:p>
            <a:endParaRPr lang="en-GB" sz="2400" dirty="0"/>
          </a:p>
          <a:p>
            <a:r>
              <a:rPr lang="en-GB" sz="2400" dirty="0" smtClean="0"/>
              <a:t>Looks for a Rescuer</a:t>
            </a:r>
          </a:p>
          <a:p>
            <a:endParaRPr lang="en-GB" sz="2400" dirty="0"/>
          </a:p>
          <a:p>
            <a:r>
              <a:rPr lang="en-GB" sz="2400" dirty="0" smtClean="0"/>
              <a:t>If stays in Victim position, will block self from making decisions, solving problems</a:t>
            </a:r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1015" y="260648"/>
            <a:ext cx="3025947" cy="43204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194" y="6525344"/>
            <a:ext cx="2972973" cy="1757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91661"/>
            <a:ext cx="509445" cy="501035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593911" y="1124744"/>
            <a:ext cx="806489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913686" y="615590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 of 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927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Victim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‘Dejected’ stance</a:t>
            </a:r>
          </a:p>
          <a:p>
            <a:endParaRPr lang="en-GB" sz="2400" dirty="0"/>
          </a:p>
          <a:p>
            <a:r>
              <a:rPr lang="en-GB" sz="2400" dirty="0" smtClean="0"/>
              <a:t>Stuck in a sense of being unworthy</a:t>
            </a:r>
          </a:p>
          <a:p>
            <a:endParaRPr lang="en-GB" sz="2400" dirty="0"/>
          </a:p>
          <a:p>
            <a:r>
              <a:rPr lang="en-GB" sz="2400" dirty="0" smtClean="0"/>
              <a:t>Avoid confrontation</a:t>
            </a:r>
          </a:p>
          <a:p>
            <a:endParaRPr lang="en-GB" sz="2400" dirty="0"/>
          </a:p>
          <a:p>
            <a:r>
              <a:rPr lang="en-GB" sz="2400" dirty="0" smtClean="0"/>
              <a:t>Believe their needs do not count</a:t>
            </a:r>
          </a:p>
          <a:p>
            <a:endParaRPr lang="en-GB" sz="2400" dirty="0"/>
          </a:p>
          <a:p>
            <a:r>
              <a:rPr lang="en-GB" sz="2400" dirty="0" smtClean="0"/>
              <a:t>Overly sensitive, wish-washy and unable to make and stick to decisions</a:t>
            </a:r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260648"/>
            <a:ext cx="2840786" cy="4056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194" y="6525344"/>
            <a:ext cx="2972973" cy="1757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91661"/>
            <a:ext cx="509445" cy="501035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593911" y="1124744"/>
            <a:ext cx="806489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913686" y="615590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 of 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64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Victim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400" dirty="0" smtClean="0"/>
              <a:t>Does not take responsibility for own feelings</a:t>
            </a:r>
          </a:p>
          <a:p>
            <a:endParaRPr lang="en-GB" sz="2400" dirty="0"/>
          </a:p>
          <a:p>
            <a:r>
              <a:rPr lang="en-GB" sz="2400" dirty="0" smtClean="0"/>
              <a:t>Believe they cannot take care of themselves</a:t>
            </a:r>
          </a:p>
          <a:p>
            <a:endParaRPr lang="en-GB" sz="2400" dirty="0"/>
          </a:p>
          <a:p>
            <a:r>
              <a:rPr lang="en-GB" sz="2400" dirty="0" smtClean="0"/>
              <a:t>Anxiety driven</a:t>
            </a:r>
          </a:p>
          <a:p>
            <a:endParaRPr lang="en-GB" sz="2400" dirty="0"/>
          </a:p>
          <a:p>
            <a:r>
              <a:rPr lang="en-GB" sz="2400" dirty="0" smtClean="0"/>
              <a:t>Express anger, resentment and retaliation through manipulation and passive aggression</a:t>
            </a:r>
          </a:p>
          <a:p>
            <a:endParaRPr lang="en-GB" sz="2400" dirty="0"/>
          </a:p>
          <a:p>
            <a:r>
              <a:rPr lang="en-GB" sz="2400" dirty="0" smtClean="0"/>
              <a:t>Feel angry when they go along with what the Persecutor or Rescuer says to do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260648"/>
            <a:ext cx="2840786" cy="4056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194" y="6525344"/>
            <a:ext cx="2972973" cy="1757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91661"/>
            <a:ext cx="509445" cy="501035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593911" y="1124744"/>
            <a:ext cx="806489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913686" y="615590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</a:t>
            </a:r>
            <a:r>
              <a:rPr lang="en-GB" dirty="0" smtClean="0"/>
              <a:t> of 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387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Victim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Feels </a:t>
            </a:r>
            <a:r>
              <a:rPr lang="en-GB" sz="2400" dirty="0" smtClean="0"/>
              <a:t>stuck</a:t>
            </a:r>
          </a:p>
          <a:p>
            <a:pPr marL="0" indent="0">
              <a:buNone/>
            </a:pPr>
            <a:endParaRPr lang="en-GB" sz="1050" dirty="0" smtClean="0"/>
          </a:p>
          <a:p>
            <a:endParaRPr lang="en-GB" sz="2000" dirty="0"/>
          </a:p>
          <a:p>
            <a:r>
              <a:rPr lang="en-GB" sz="2400" dirty="0" smtClean="0"/>
              <a:t>May have had a lenient or overly protective parent who set up expectations of helplessness</a:t>
            </a:r>
          </a:p>
          <a:p>
            <a:endParaRPr lang="en-GB" sz="2400" dirty="0"/>
          </a:p>
          <a:p>
            <a:r>
              <a:rPr lang="en-GB" sz="2400" dirty="0" smtClean="0"/>
              <a:t>May have had a parent who feels anxiety when the child has to suffer natural consequences from mistakes</a:t>
            </a:r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260648"/>
            <a:ext cx="2840786" cy="4056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194" y="6525344"/>
            <a:ext cx="2972973" cy="1757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91661"/>
            <a:ext cx="509445" cy="501035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593911" y="1124744"/>
            <a:ext cx="806489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913686" y="615590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</a:t>
            </a:r>
            <a:r>
              <a:rPr lang="en-GB" dirty="0" smtClean="0"/>
              <a:t> of 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502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Position of Victim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 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260648"/>
            <a:ext cx="2840786" cy="4056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194" y="6525344"/>
            <a:ext cx="2972973" cy="1757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91661"/>
            <a:ext cx="509445" cy="501035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593911" y="1268760"/>
            <a:ext cx="806489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93911" y="1628800"/>
            <a:ext cx="8154553" cy="247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/>
              <a:t>Deaf people often invited unconsciously to take up position by their:</a:t>
            </a:r>
          </a:p>
          <a:p>
            <a:endParaRPr lang="en-GB" sz="1100" dirty="0" smtClean="0"/>
          </a:p>
          <a:p>
            <a:pPr marL="1257300" lvl="2" indent="-342900">
              <a:buSzPct val="53000"/>
              <a:buFont typeface="Wingdings" pitchFamily="2" charset="2"/>
              <a:buChar char="Ø"/>
            </a:pPr>
            <a:r>
              <a:rPr lang="en-GB" sz="2400" dirty="0" smtClean="0"/>
              <a:t>Families</a:t>
            </a:r>
          </a:p>
          <a:p>
            <a:pPr marL="1257300" lvl="2" indent="-342900">
              <a:buSzPct val="53000"/>
              <a:buFont typeface="Wingdings" pitchFamily="2" charset="2"/>
              <a:buChar char="Ø"/>
            </a:pPr>
            <a:r>
              <a:rPr lang="en-GB" sz="2400" dirty="0" smtClean="0"/>
              <a:t>School</a:t>
            </a:r>
          </a:p>
          <a:p>
            <a:pPr marL="1257300" lvl="2" indent="-342900">
              <a:buSzPct val="53000"/>
              <a:buFont typeface="Wingdings" pitchFamily="2" charset="2"/>
              <a:buChar char="Ø"/>
            </a:pPr>
            <a:r>
              <a:rPr lang="en-GB" sz="2400" dirty="0" smtClean="0"/>
              <a:t>Medical Model</a:t>
            </a:r>
            <a:endParaRPr lang="en-GB" sz="2400" dirty="0"/>
          </a:p>
          <a:p>
            <a:pPr marL="742950" lvl="1" indent="-285750">
              <a:buFont typeface="Arial" pitchFamily="34" charset="0"/>
              <a:buChar char="•"/>
            </a:pPr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93911" y="4293096"/>
            <a:ext cx="8064896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GB" sz="2400" dirty="0" smtClean="0"/>
              <a:t>Profound effect on self esteem and confidence</a:t>
            </a:r>
          </a:p>
          <a:p>
            <a:pPr lvl="1"/>
            <a:endParaRPr lang="en-GB" sz="300" dirty="0" smtClean="0"/>
          </a:p>
          <a:p>
            <a:pPr lvl="1"/>
            <a:r>
              <a:rPr lang="en-GB" sz="2400" dirty="0" smtClean="0"/>
              <a:t>“you can’t do that because you are deaf’</a:t>
            </a:r>
          </a:p>
        </p:txBody>
      </p:sp>
    </p:spTree>
    <p:extLst>
      <p:ext uri="{BB962C8B-B14F-4D97-AF65-F5344CB8AC3E}">
        <p14:creationId xmlns:p14="http://schemas.microsoft.com/office/powerpoint/2010/main" val="281480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Rescuer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629943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sz="3100" dirty="0"/>
              <a:t>"Here, let me do that for you"  </a:t>
            </a:r>
          </a:p>
          <a:p>
            <a:pPr marL="0" indent="0">
              <a:buNone/>
            </a:pPr>
            <a:r>
              <a:rPr lang="en-GB" sz="3100" dirty="0"/>
              <a:t> </a:t>
            </a:r>
          </a:p>
          <a:p>
            <a:r>
              <a:rPr lang="en-GB" sz="3100" dirty="0" smtClean="0"/>
              <a:t>‘one up’ position</a:t>
            </a:r>
          </a:p>
          <a:p>
            <a:pPr marL="0" indent="0">
              <a:buNone/>
            </a:pPr>
            <a:endParaRPr lang="en-GB" sz="3100" dirty="0" smtClean="0"/>
          </a:p>
          <a:p>
            <a:r>
              <a:rPr lang="en-GB" sz="3100" dirty="0" smtClean="0"/>
              <a:t>Are </a:t>
            </a:r>
            <a:r>
              <a:rPr lang="en-GB" sz="3100" dirty="0"/>
              <a:t>stuck in a false superiority </a:t>
            </a:r>
          </a:p>
          <a:p>
            <a:pPr marL="0" indent="0">
              <a:buNone/>
            </a:pPr>
            <a:r>
              <a:rPr lang="en-GB" sz="3100" dirty="0"/>
              <a:t> </a:t>
            </a:r>
          </a:p>
          <a:p>
            <a:r>
              <a:rPr lang="en-GB" sz="3100" dirty="0" smtClean="0"/>
              <a:t>Feel </a:t>
            </a:r>
            <a:r>
              <a:rPr lang="en-GB" sz="3100" dirty="0"/>
              <a:t>good at the expense of others rights to take care of themselves. </a:t>
            </a:r>
          </a:p>
          <a:p>
            <a:pPr marL="0" indent="0">
              <a:buNone/>
            </a:pPr>
            <a:r>
              <a:rPr lang="en-GB" sz="3100" dirty="0"/>
              <a:t> </a:t>
            </a:r>
          </a:p>
          <a:p>
            <a:r>
              <a:rPr lang="en-GB" sz="3100" dirty="0" smtClean="0"/>
              <a:t>Take </a:t>
            </a:r>
            <a:r>
              <a:rPr lang="en-GB" sz="3100" dirty="0"/>
              <a:t>the "high moral ground" </a:t>
            </a:r>
          </a:p>
          <a:p>
            <a:pPr marL="0" indent="0">
              <a:buNone/>
            </a:pPr>
            <a:r>
              <a:rPr lang="en-GB" sz="3100" dirty="0"/>
              <a:t> </a:t>
            </a:r>
          </a:p>
          <a:p>
            <a:r>
              <a:rPr lang="en-GB" sz="3100" dirty="0" smtClean="0"/>
              <a:t>Need </a:t>
            </a:r>
            <a:r>
              <a:rPr lang="en-GB" sz="3100" dirty="0"/>
              <a:t>to be in control of others to avoid their own feelings and problems</a:t>
            </a:r>
            <a:r>
              <a:rPr lang="en-GB" sz="3100" dirty="0" smtClean="0"/>
              <a:t>.</a:t>
            </a:r>
          </a:p>
          <a:p>
            <a:endParaRPr lang="en-GB" sz="3100" dirty="0"/>
          </a:p>
          <a:p>
            <a:r>
              <a:rPr lang="en-GB" sz="3100" dirty="0" smtClean="0"/>
              <a:t>Garner and boost their own self-esteem by being seen as unselfish for someone else's own good.</a:t>
            </a:r>
          </a:p>
          <a:p>
            <a:endParaRPr lang="en-GB" sz="3100" dirty="0"/>
          </a:p>
          <a:p>
            <a:pPr marL="0" indent="0">
              <a:buNone/>
            </a:pPr>
            <a:endParaRPr lang="en-GB" sz="2400" dirty="0"/>
          </a:p>
          <a:p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260648"/>
            <a:ext cx="2840786" cy="4056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194" y="6525344"/>
            <a:ext cx="2972973" cy="1757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91661"/>
            <a:ext cx="509445" cy="501035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683568" y="1124744"/>
            <a:ext cx="806489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913686" y="615590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 of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556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Rescuer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Use </a:t>
            </a:r>
            <a:r>
              <a:rPr lang="en-GB" sz="2000" dirty="0"/>
              <a:t>rescuing to connect or to feel important, needed or special.</a:t>
            </a:r>
          </a:p>
          <a:p>
            <a:pPr marL="0" indent="0">
              <a:buNone/>
            </a:pPr>
            <a:r>
              <a:rPr lang="en-GB" sz="2000" dirty="0"/>
              <a:t> </a:t>
            </a:r>
          </a:p>
          <a:p>
            <a:r>
              <a:rPr lang="en-GB" sz="2000" dirty="0" smtClean="0"/>
              <a:t>Anxiety </a:t>
            </a:r>
            <a:r>
              <a:rPr lang="en-GB" sz="2000" dirty="0"/>
              <a:t>driven. Rescue to reduce feelings of anxiety.</a:t>
            </a:r>
          </a:p>
          <a:p>
            <a:pPr marL="0" indent="0">
              <a:buNone/>
            </a:pPr>
            <a:r>
              <a:rPr lang="en-GB" sz="2000" dirty="0"/>
              <a:t> </a:t>
            </a:r>
          </a:p>
          <a:p>
            <a:r>
              <a:rPr lang="en-GB" sz="2000" dirty="0" smtClean="0"/>
              <a:t>Feel </a:t>
            </a:r>
            <a:r>
              <a:rPr lang="en-GB" sz="2000" dirty="0"/>
              <a:t>guilty when not involved with other's problems.</a:t>
            </a:r>
          </a:p>
          <a:p>
            <a:pPr marL="0" indent="0">
              <a:buNone/>
            </a:pPr>
            <a:r>
              <a:rPr lang="en-GB" sz="2000" dirty="0"/>
              <a:t> </a:t>
            </a:r>
          </a:p>
          <a:p>
            <a:r>
              <a:rPr lang="en-GB" sz="2000" dirty="0" smtClean="0"/>
              <a:t>Strong </a:t>
            </a:r>
            <a:r>
              <a:rPr lang="en-GB" sz="2000" dirty="0"/>
              <a:t>sense of entitlement with the Victim.</a:t>
            </a:r>
          </a:p>
          <a:p>
            <a:pPr marL="0" indent="0">
              <a:buNone/>
            </a:pPr>
            <a:r>
              <a:rPr lang="en-GB" sz="2000" dirty="0"/>
              <a:t> </a:t>
            </a:r>
          </a:p>
          <a:p>
            <a:r>
              <a:rPr lang="en-GB" sz="2000" dirty="0" smtClean="0"/>
              <a:t>Can </a:t>
            </a:r>
            <a:r>
              <a:rPr lang="en-GB" sz="2000" dirty="0"/>
              <a:t>become a martyr/Victim </a:t>
            </a:r>
          </a:p>
          <a:p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260648"/>
            <a:ext cx="2840786" cy="4056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194" y="6525344"/>
            <a:ext cx="2972973" cy="1757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91661"/>
            <a:ext cx="509445" cy="501035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593911" y="1268760"/>
            <a:ext cx="806489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913686" y="615590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</a:t>
            </a:r>
            <a:r>
              <a:rPr lang="en-GB" dirty="0" smtClean="0"/>
              <a:t> of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605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628</Words>
  <Application>Microsoft Office PowerPoint</Application>
  <PresentationFormat>On-screen Show (4:3)</PresentationFormat>
  <Paragraphs>212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‘The Drama Triangle’ and  working with deaf clients  </vt:lpstr>
      <vt:lpstr>Drama Triangle</vt:lpstr>
      <vt:lpstr>Victim </vt:lpstr>
      <vt:lpstr>Victim</vt:lpstr>
      <vt:lpstr>Victim</vt:lpstr>
      <vt:lpstr>Victim</vt:lpstr>
      <vt:lpstr>Position of Victim</vt:lpstr>
      <vt:lpstr>Rescuer</vt:lpstr>
      <vt:lpstr>Rescuer</vt:lpstr>
      <vt:lpstr>Position of Rescuer</vt:lpstr>
      <vt:lpstr>Persecuter</vt:lpstr>
      <vt:lpstr>Persecuter</vt:lpstr>
      <vt:lpstr>Indicators for primary positions: VICTIM</vt:lpstr>
      <vt:lpstr>Indicators for primary positions: VICTIM</vt:lpstr>
      <vt:lpstr>Indicators for primary positions: RESCUER</vt:lpstr>
      <vt:lpstr>Indicators for primary positions: RESCUER</vt:lpstr>
      <vt:lpstr>Indicators for primary positions: PERSECUTOR</vt:lpstr>
      <vt:lpstr>Indicators for primary positions: PERSECUTOR</vt:lpstr>
      <vt:lpstr>No one wins in the Drama Triangle!</vt:lpstr>
      <vt:lpstr>No one wins in the Drama Triangle!</vt:lpstr>
      <vt:lpstr>Management</vt:lpstr>
    </vt:vector>
  </TitlesOfParts>
  <Company>BSMHFT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Drama Triangle</dc:title>
  <dc:creator>Windows User</dc:creator>
  <cp:lastModifiedBy>Windows User</cp:lastModifiedBy>
  <cp:revision>15</cp:revision>
  <cp:lastPrinted>2013-09-10T13:17:14Z</cp:lastPrinted>
  <dcterms:created xsi:type="dcterms:W3CDTF">2013-09-10T10:47:44Z</dcterms:created>
  <dcterms:modified xsi:type="dcterms:W3CDTF">2013-09-10T15:19:54Z</dcterms:modified>
</cp:coreProperties>
</file>